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74" r:id="rId3"/>
    <p:sldId id="259" r:id="rId4"/>
    <p:sldId id="260" r:id="rId5"/>
    <p:sldId id="261" r:id="rId6"/>
    <p:sldId id="257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9" r:id="rId21"/>
    <p:sldId id="276" r:id="rId22"/>
    <p:sldId id="280" r:id="rId23"/>
    <p:sldId id="277" r:id="rId24"/>
    <p:sldId id="278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3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Wells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elete val="1"/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150</c:v>
                </c:pt>
                <c:pt idx="1">
                  <c:v>190</c:v>
                </c:pt>
                <c:pt idx="2">
                  <c:v>266</c:v>
                </c:pt>
                <c:pt idx="3">
                  <c:v>321</c:v>
                </c:pt>
                <c:pt idx="4">
                  <c:v>393</c:v>
                </c:pt>
                <c:pt idx="5">
                  <c:v>466</c:v>
                </c:pt>
                <c:pt idx="6">
                  <c:v>534</c:v>
                </c:pt>
                <c:pt idx="7">
                  <c:v>726</c:v>
                </c:pt>
                <c:pt idx="8">
                  <c:v>1390</c:v>
                </c:pt>
                <c:pt idx="9">
                  <c:v>1946</c:v>
                </c:pt>
                <c:pt idx="10">
                  <c:v>2839</c:v>
                </c:pt>
                <c:pt idx="11">
                  <c:v>3735</c:v>
                </c:pt>
                <c:pt idx="12">
                  <c:v>4532</c:v>
                </c:pt>
                <c:pt idx="13">
                  <c:v>5720</c:v>
                </c:pt>
                <c:pt idx="14">
                  <c:v>7311</c:v>
                </c:pt>
                <c:pt idx="15">
                  <c:v>10146</c:v>
                </c:pt>
                <c:pt idx="16">
                  <c:v>13740</c:v>
                </c:pt>
                <c:pt idx="17">
                  <c:v>14886</c:v>
                </c:pt>
                <c:pt idx="18">
                  <c:v>15870</c:v>
                </c:pt>
                <c:pt idx="19">
                  <c:v>16530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6206208"/>
        <c:axId val="6207744"/>
      </c:barChart>
      <c:catAx>
        <c:axId val="620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207744"/>
        <c:crosses val="autoZero"/>
        <c:auto val="1"/>
        <c:lblAlgn val="ctr"/>
        <c:lblOffset val="100"/>
        <c:noMultiLvlLbl val="0"/>
      </c:catAx>
      <c:valAx>
        <c:axId val="620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206208"/>
        <c:crosses val="autoZero"/>
        <c:crossBetween val="between"/>
        <c:majorUnit val="500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337003013512205E-2"/>
          <c:y val="0.161963984239376"/>
          <c:w val="0.789175901623408"/>
          <c:h val="0.69797168028108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BCF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5.0508587896100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layout>
                <c:manualLayout>
                  <c:x val="-1.5432098765433199E-3"/>
                  <c:y val="-0.331111853985549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-1.1316741696017799E-16"/>
                  <c:y val="-0.27499120076765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</c:numCache>
            </c:num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11</c:v>
                </c:pt>
                <c:pt idx="1">
                  <c:v>14</c:v>
                </c:pt>
                <c:pt idx="2">
                  <c:v>20</c:v>
                </c:pt>
                <c:pt idx="3">
                  <c:v>26</c:v>
                </c:pt>
                <c:pt idx="4">
                  <c:v>28</c:v>
                </c:pt>
                <c:pt idx="5">
                  <c:v>34</c:v>
                </c:pt>
                <c:pt idx="6">
                  <c:v>41</c:v>
                </c:pt>
                <c:pt idx="7">
                  <c:v>79</c:v>
                </c:pt>
                <c:pt idx="8">
                  <c:v>135</c:v>
                </c:pt>
                <c:pt idx="9">
                  <c:v>221</c:v>
                </c:pt>
                <c:pt idx="10">
                  <c:v>304</c:v>
                </c:pt>
                <c:pt idx="11">
                  <c:v>380</c:v>
                </c:pt>
                <c:pt idx="12">
                  <c:v>503</c:v>
                </c:pt>
                <c:pt idx="13">
                  <c:v>716</c:v>
                </c:pt>
                <c:pt idx="14">
                  <c:v>1104</c:v>
                </c:pt>
                <c:pt idx="15">
                  <c:v>1611</c:v>
                </c:pt>
                <c:pt idx="16">
                  <c:v>1774</c:v>
                </c:pt>
                <c:pt idx="17">
                  <c:v>1849</c:v>
                </c:pt>
                <c:pt idx="18">
                  <c:v>2009</c:v>
                </c:pt>
                <c:pt idx="19">
                  <c:v>1770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32663424"/>
        <c:axId val="32666368"/>
      </c:barChart>
      <c:catAx>
        <c:axId val="32663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666368"/>
        <c:crosses val="autoZero"/>
        <c:auto val="1"/>
        <c:lblAlgn val="ctr"/>
        <c:lblOffset val="100"/>
        <c:noMultiLvlLbl val="0"/>
      </c:catAx>
      <c:valAx>
        <c:axId val="32666368"/>
        <c:scaling>
          <c:orientation val="minMax"/>
          <c:max val="25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663424"/>
        <c:crosses val="autoZero"/>
        <c:crossBetween val="between"/>
        <c:majorUnit val="500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Permits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</c:v>
                </c:pt>
                <c:pt idx="1">
                  <c:v>94</c:v>
                </c:pt>
                <c:pt idx="2">
                  <c:v>1010</c:v>
                </c:pt>
                <c:pt idx="3">
                  <c:v>2826</c:v>
                </c:pt>
                <c:pt idx="4">
                  <c:v>4145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817856"/>
        <c:axId val="5819392"/>
      </c:barChart>
      <c:catAx>
        <c:axId val="581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19392"/>
        <c:crosses val="autoZero"/>
        <c:auto val="1"/>
        <c:lblAlgn val="ctr"/>
        <c:lblOffset val="100"/>
        <c:noMultiLvlLbl val="0"/>
      </c:catAx>
      <c:valAx>
        <c:axId val="5819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178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MMCF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2001</c:v>
                </c:pt>
                <c:pt idx="4">
                  <c:v>2012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</c:v>
                </c:pt>
                <c:pt idx="1">
                  <c:v>47</c:v>
                </c:pt>
                <c:pt idx="2">
                  <c:v>216</c:v>
                </c:pt>
                <c:pt idx="3">
                  <c:v>959</c:v>
                </c:pt>
                <c:pt idx="4">
                  <c:v>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3293440"/>
        <c:axId val="33294976"/>
      </c:barChart>
      <c:catAx>
        <c:axId val="3329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294976"/>
        <c:crosses val="autoZero"/>
        <c:auto val="1"/>
        <c:lblAlgn val="ctr"/>
        <c:lblOffset val="100"/>
        <c:noMultiLvlLbl val="0"/>
      </c:catAx>
      <c:valAx>
        <c:axId val="332949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2934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B/D</c:v>
                </c:pt>
              </c:strCache>
            </c:strRef>
          </c:tx>
          <c:spPr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358</c:v>
                </c:pt>
                <c:pt idx="1">
                  <c:v>844</c:v>
                </c:pt>
                <c:pt idx="2">
                  <c:v>11896</c:v>
                </c:pt>
                <c:pt idx="3">
                  <c:v>126459</c:v>
                </c:pt>
                <c:pt idx="4">
                  <c:v>338911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3307264"/>
        <c:axId val="34718080"/>
      </c:barChart>
      <c:catAx>
        <c:axId val="33307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718080"/>
        <c:crosses val="autoZero"/>
        <c:auto val="1"/>
        <c:lblAlgn val="ctr"/>
        <c:lblOffset val="100"/>
        <c:noMultiLvlLbl val="0"/>
      </c:catAx>
      <c:valAx>
        <c:axId val="34718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307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B/D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1423</c:v>
                </c:pt>
                <c:pt idx="1">
                  <c:v>13708</c:v>
                </c:pt>
                <c:pt idx="2">
                  <c:v>70934</c:v>
                </c:pt>
                <c:pt idx="3">
                  <c:v>72126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5061120"/>
        <c:axId val="35165312"/>
      </c:barChart>
      <c:catAx>
        <c:axId val="35061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5165312"/>
        <c:crosses val="autoZero"/>
        <c:auto val="1"/>
        <c:lblAlgn val="ctr"/>
        <c:lblOffset val="100"/>
        <c:noMultiLvlLbl val="0"/>
      </c:catAx>
      <c:valAx>
        <c:axId val="35165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061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Permits</c:v>
                </c:pt>
              </c:strCache>
            </c:strRef>
          </c:tx>
          <c:spPr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1993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2925</c:v>
                </c:pt>
                <c:pt idx="1">
                  <c:v>4459</c:v>
                </c:pt>
                <c:pt idx="2">
                  <c:v>4738</c:v>
                </c:pt>
                <c:pt idx="3">
                  <c:v>4703</c:v>
                </c:pt>
                <c:pt idx="4">
                  <c:v>6178</c:v>
                </c:pt>
                <c:pt idx="5">
                  <c:v>3369</c:v>
                </c:pt>
                <c:pt idx="6">
                  <c:v>6928</c:v>
                </c:pt>
                <c:pt idx="7">
                  <c:v>9347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2714624"/>
        <c:axId val="82716928"/>
      </c:barChart>
      <c:catAx>
        <c:axId val="82714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16928"/>
        <c:crosses val="autoZero"/>
        <c:auto val="1"/>
        <c:lblAlgn val="ctr"/>
        <c:lblOffset val="100"/>
        <c:noMultiLvlLbl val="0"/>
      </c:catAx>
      <c:valAx>
        <c:axId val="82716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14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B/D</c:v>
                </c:pt>
              </c:strCache>
            </c:strRef>
          </c:tx>
          <c:spPr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1993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956164</c:v>
                </c:pt>
                <c:pt idx="1">
                  <c:v>693150</c:v>
                </c:pt>
                <c:pt idx="2">
                  <c:v>690410</c:v>
                </c:pt>
                <c:pt idx="3">
                  <c:v>687671</c:v>
                </c:pt>
                <c:pt idx="4">
                  <c:v>712328</c:v>
                </c:pt>
                <c:pt idx="5">
                  <c:v>712328</c:v>
                </c:pt>
                <c:pt idx="6">
                  <c:v>739726</c:v>
                </c:pt>
                <c:pt idx="7">
                  <c:v>772602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83730432"/>
        <c:axId val="83731968"/>
      </c:barChart>
      <c:catAx>
        <c:axId val="8373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731968"/>
        <c:crosses val="autoZero"/>
        <c:auto val="1"/>
        <c:lblAlgn val="ctr"/>
        <c:lblOffset val="100"/>
        <c:noMultiLvlLbl val="0"/>
      </c:catAx>
      <c:valAx>
        <c:axId val="83731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730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0.11319</cdr:x>
      <cdr:y>0.78731</cdr:y>
    </cdr:from>
    <cdr:to>
      <cdr:x>0.2243</cdr:x>
      <cdr:y>0.98934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1537" y="35633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150</a:t>
          </a:r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F3957-12E4-6846-99DD-E7ECC1822970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31D39-9F65-EF4E-9B4E-275F1F405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9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 and welcome.</a:t>
            </a:r>
          </a:p>
          <a:p>
            <a:endParaRPr lang="en-US" dirty="0"/>
          </a:p>
          <a:p>
            <a:r>
              <a:rPr lang="en-US" dirty="0" smtClean="0"/>
              <a:t>I am Bruce Bullock, Director of the Maguire Energy Institute.</a:t>
            </a:r>
          </a:p>
          <a:p>
            <a:endParaRPr lang="en-US" dirty="0"/>
          </a:p>
          <a:p>
            <a:r>
              <a:rPr lang="en-US" dirty="0" smtClean="0"/>
              <a:t>I am glad you’re here.</a:t>
            </a:r>
          </a:p>
          <a:p>
            <a:endParaRPr lang="en-US" dirty="0"/>
          </a:p>
          <a:p>
            <a:r>
              <a:rPr lang="en-US" dirty="0" smtClean="0"/>
              <a:t>I want to take you through the new energy curriculum, the course, and the syllabus this morning, and then I want to learn a little more about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1CBF2-05BD-6947-8CDB-8521AD078E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85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3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1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4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4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8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2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165F-17AA-694B-9711-130801D3A768}" type="datetimeFigureOut">
              <a:rPr lang="en-US" smtClean="0"/>
              <a:t>2/12/2013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8CF05-E595-7845-892C-D55007A2B4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MU Cox color_Maguir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650" y="6208571"/>
            <a:ext cx="1758730" cy="5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4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9579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2013 Legislative Summit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23556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Bruce Bullock</a:t>
            </a:r>
          </a:p>
          <a:p>
            <a:r>
              <a:rPr lang="en-US" dirty="0" smtClean="0"/>
              <a:t>Director, Maguire Energy Institute</a:t>
            </a:r>
          </a:p>
          <a:p>
            <a:r>
              <a:rPr lang="en-US" dirty="0" smtClean="0"/>
              <a:t>Adjunct Lecturer</a:t>
            </a:r>
          </a:p>
          <a:p>
            <a:r>
              <a:rPr lang="en-US" dirty="0" smtClean="0"/>
              <a:t>Business Strategy and Economics</a:t>
            </a:r>
          </a:p>
          <a:p>
            <a:endParaRPr lang="en-US" dirty="0"/>
          </a:p>
        </p:txBody>
      </p:sp>
      <p:pic>
        <p:nvPicPr>
          <p:cNvPr id="4" name="Picture 3" descr="Maguire5p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8" y="6184"/>
            <a:ext cx="9144000" cy="189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0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Ford Gas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54412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294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Ford Oil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9048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8724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Eagle Ford Condensate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88125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3897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 Basin Drilling Permits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59555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755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 Basin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78167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980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Eagle Ford and GOM Future Could Be Bright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7" y="2176640"/>
            <a:ext cx="4407990" cy="2564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56" y="2278118"/>
            <a:ext cx="4711348" cy="26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9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</a:t>
            </a:r>
          </a:p>
          <a:p>
            <a:r>
              <a:rPr lang="en-US" dirty="0" smtClean="0"/>
              <a:t>Policy</a:t>
            </a:r>
          </a:p>
          <a:p>
            <a:r>
              <a:rPr lang="en-US" dirty="0" smtClean="0"/>
              <a:t>Infrastructure</a:t>
            </a:r>
          </a:p>
          <a:p>
            <a:r>
              <a:rPr lang="en-US" dirty="0" smtClean="0"/>
              <a:t>Midstream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48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Trends in the Refining and Marketing Value Chain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9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Divestment of retail operations</a:t>
            </a:r>
          </a:p>
          <a:p>
            <a:r>
              <a:rPr lang="en-US" dirty="0" smtClean="0"/>
              <a:t>Refining margins squeezed</a:t>
            </a:r>
          </a:p>
          <a:p>
            <a:r>
              <a:rPr lang="en-US" dirty="0" smtClean="0"/>
              <a:t>Splitting of integrated companies</a:t>
            </a:r>
          </a:p>
          <a:p>
            <a:r>
              <a:rPr lang="en-US" dirty="0" smtClean="0"/>
              <a:t>Ethylene expansions on the Gulf Coast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74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Refining 101</a:t>
            </a:r>
            <a:endParaRPr lang="en-US" dirty="0"/>
          </a:p>
        </p:txBody>
      </p:sp>
      <p:pic>
        <p:nvPicPr>
          <p:cNvPr id="4" name="Picture 3" descr="2012-10-09_19-0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381760"/>
            <a:ext cx="4699000" cy="482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4280" y="1615440"/>
            <a:ext cx="3581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Distillation is used to separate the various elements of crude oil into its separate component</a:t>
            </a:r>
            <a:r>
              <a:rPr lang="en-US" dirty="0" smtClean="0"/>
              <a:t>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Crude is boiled, and the vapor condenses in a tall distillation column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Different components are drawn off as they condense at each level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heavy bottom fractions are often cracked into lighter, more useful products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All fractions are processed further in other refining units</a:t>
            </a:r>
          </a:p>
        </p:txBody>
      </p:sp>
    </p:spTree>
    <p:extLst>
      <p:ext uri="{BB962C8B-B14F-4D97-AF65-F5344CB8AC3E}">
        <p14:creationId xmlns:p14="http://schemas.microsoft.com/office/powerpoint/2010/main" val="258228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Petroleum Supply Chain</a:t>
            </a:r>
            <a:endParaRPr lang="en-US" dirty="0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/>
          <a:srcRect t="-58609" b="-58609"/>
          <a:stretch>
            <a:fillRect/>
          </a:stretch>
        </p:blipFill>
        <p:spPr>
          <a:xfrm>
            <a:off x="924560" y="1877606"/>
            <a:ext cx="7142480" cy="322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28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Divestment of Retail Operations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ExxonMobil divested retail stations</a:t>
            </a:r>
          </a:p>
          <a:p>
            <a:r>
              <a:rPr lang="en-US" dirty="0" smtClean="0"/>
              <a:t>7-11 expanding</a:t>
            </a:r>
          </a:p>
          <a:p>
            <a:r>
              <a:rPr lang="en-US" dirty="0" err="1" smtClean="0"/>
              <a:t>Quik</a:t>
            </a:r>
            <a:r>
              <a:rPr lang="en-US" dirty="0" smtClean="0"/>
              <a:t> Trip and other super stations growing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74" y="1417638"/>
            <a:ext cx="2589437" cy="15009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622" y="2918634"/>
            <a:ext cx="1641341" cy="1641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87" y="4559975"/>
            <a:ext cx="4314943" cy="104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2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Squeezed Refining Margins</a:t>
            </a:r>
            <a:endParaRPr lang="en-US" dirty="0"/>
          </a:p>
        </p:txBody>
      </p:sp>
      <p:pic>
        <p:nvPicPr>
          <p:cNvPr id="4" name="Content Placeholder 6" descr="OILJ.bmp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1305" r="-11305" b="12673"/>
          <a:stretch/>
        </p:blipFill>
        <p:spPr>
          <a:xfrm>
            <a:off x="457200" y="1842249"/>
            <a:ext cx="8229600" cy="3539011"/>
          </a:xfrm>
        </p:spPr>
      </p:pic>
    </p:spTree>
    <p:extLst>
      <p:ext uri="{BB962C8B-B14F-4D97-AF65-F5344CB8AC3E}">
        <p14:creationId xmlns:p14="http://schemas.microsoft.com/office/powerpoint/2010/main" val="859717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Companies Splitting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75194"/>
            <a:ext cx="3241168" cy="1263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531" y="1775194"/>
            <a:ext cx="1935975" cy="179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58" y="3436930"/>
            <a:ext cx="1931142" cy="1931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4094" y="3569918"/>
            <a:ext cx="2021412" cy="161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25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 Energy Costs Driving Petrochemicals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1460500"/>
            <a:ext cx="5194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2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News for Texas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44" y="1417638"/>
            <a:ext cx="7470620" cy="467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89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 costs</a:t>
            </a:r>
          </a:p>
          <a:p>
            <a:r>
              <a:rPr lang="en-US" dirty="0" smtClean="0"/>
              <a:t>Heavy crude supply</a:t>
            </a:r>
          </a:p>
          <a:p>
            <a:r>
              <a:rPr lang="en-US" dirty="0" smtClean="0"/>
              <a:t>Environmental restrictions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49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changed the game?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George Mitchell</a:t>
            </a:r>
          </a:p>
          <a:p>
            <a:r>
              <a:rPr lang="en-US" dirty="0" smtClean="0"/>
              <a:t>Reasonable public policy</a:t>
            </a:r>
          </a:p>
          <a:p>
            <a:r>
              <a:rPr lang="en-US" dirty="0" smtClean="0"/>
              <a:t>3D and 4D Seismic</a:t>
            </a:r>
          </a:p>
          <a:p>
            <a:r>
              <a:rPr lang="en-US" dirty="0" err="1" smtClean="0"/>
              <a:t>Deepwater</a:t>
            </a:r>
            <a:r>
              <a:rPr lang="en-US" dirty="0" smtClean="0"/>
              <a:t> technology</a:t>
            </a:r>
          </a:p>
          <a:p>
            <a:r>
              <a:rPr lang="en-US" dirty="0" smtClean="0"/>
              <a:t>Horizontal drilling</a:t>
            </a:r>
          </a:p>
          <a:p>
            <a:r>
              <a:rPr lang="en-US" dirty="0" smtClean="0"/>
              <a:t>Hydraulic fracturing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D Seismic</a:t>
            </a:r>
            <a:endParaRPr lang="en-US" dirty="0"/>
          </a:p>
        </p:txBody>
      </p:sp>
      <p:pic>
        <p:nvPicPr>
          <p:cNvPr id="6" name="Picture 5" descr="#D Seism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09" y="1417638"/>
            <a:ext cx="4881793" cy="494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Deepwater</a:t>
            </a:r>
            <a:r>
              <a:rPr lang="en-US" dirty="0" smtClean="0"/>
              <a:t> Technology</a:t>
            </a:r>
            <a:endParaRPr lang="en-US" dirty="0"/>
          </a:p>
        </p:txBody>
      </p:sp>
      <p:pic>
        <p:nvPicPr>
          <p:cNvPr id="4" name="Perdido Subsea Syst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359" y="141763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Horizontal Drilling and Hydraulic Fracturing</a:t>
            </a:r>
            <a:endParaRPr lang="en-US" dirty="0"/>
          </a:p>
        </p:txBody>
      </p:sp>
      <p:pic>
        <p:nvPicPr>
          <p:cNvPr id="6" name="Animation of Hydraulic Fracturing (fracki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1654249"/>
            <a:ext cx="8041394" cy="452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Barnett Shale Well Count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653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741901" y="1946711"/>
            <a:ext cx="8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16,530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67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Barnett Shale Gas Production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3941299"/>
              </p:ext>
            </p:extLst>
          </p:nvPr>
        </p:nvGraphicFramePr>
        <p:xfrm>
          <a:off x="457200" y="152898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768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Ford Drilling Permits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938186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4557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288</Words>
  <Application>Microsoft Office PowerPoint</Application>
  <PresentationFormat>On-screen Show (4:3)</PresentationFormat>
  <Paragraphs>76</Paragraphs>
  <Slides>25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2013 Legislative Summit</vt:lpstr>
      <vt:lpstr>Petroleum Supply Chain</vt:lpstr>
      <vt:lpstr>What has changed the game?</vt:lpstr>
      <vt:lpstr>3D Seismic</vt:lpstr>
      <vt:lpstr>Deepwater Technology</vt:lpstr>
      <vt:lpstr>Horizontal Drilling and Hydraulic Fracturing</vt:lpstr>
      <vt:lpstr>Barnett Shale Well Count</vt:lpstr>
      <vt:lpstr>Barnett Shale Gas Production</vt:lpstr>
      <vt:lpstr>Eagle Ford Drilling Permits</vt:lpstr>
      <vt:lpstr>Eagle Ford Gas Production</vt:lpstr>
      <vt:lpstr>Eagle Ford Oil Production</vt:lpstr>
      <vt:lpstr>Eagle Ford Condensate Production</vt:lpstr>
      <vt:lpstr>Permian Basin Drilling Permits</vt:lpstr>
      <vt:lpstr>Permian Basin Production</vt:lpstr>
      <vt:lpstr>Eagle Ford and GOM Future Could Be Bright</vt:lpstr>
      <vt:lpstr>Constraints</vt:lpstr>
      <vt:lpstr>Trends in the Refining and Marketing Value Chain</vt:lpstr>
      <vt:lpstr>Trends</vt:lpstr>
      <vt:lpstr>Refining 101</vt:lpstr>
      <vt:lpstr>Divestment of Retail Operations</vt:lpstr>
      <vt:lpstr>Squeezed Refining Margins</vt:lpstr>
      <vt:lpstr>Integrated Companies Splitting</vt:lpstr>
      <vt:lpstr>Low Energy Costs Driving Petrochemicals</vt:lpstr>
      <vt:lpstr>Great News for Texas</vt:lpstr>
      <vt:lpstr>Constraints</vt:lpstr>
    </vt:vector>
  </TitlesOfParts>
  <Company>Southern Methodist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Bullock</dc:creator>
  <cp:lastModifiedBy>Betty Medlock</cp:lastModifiedBy>
  <cp:revision>25</cp:revision>
  <dcterms:created xsi:type="dcterms:W3CDTF">2013-02-01T16:49:04Z</dcterms:created>
  <dcterms:modified xsi:type="dcterms:W3CDTF">2013-02-12T16:59:57Z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