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1" r:id="rId5"/>
    <p:sldMasterId id="2147483653" r:id="rId6"/>
  </p:sldMasterIdLst>
  <p:notesMasterIdLst>
    <p:notesMasterId r:id="rId28"/>
  </p:notesMasterIdLst>
  <p:handoutMasterIdLst>
    <p:handoutMasterId r:id="rId29"/>
  </p:handoutMasterIdLst>
  <p:sldIdLst>
    <p:sldId id="340" r:id="rId7"/>
    <p:sldId id="410" r:id="rId8"/>
    <p:sldId id="414" r:id="rId9"/>
    <p:sldId id="402" r:id="rId10"/>
    <p:sldId id="405" r:id="rId11"/>
    <p:sldId id="406" r:id="rId12"/>
    <p:sldId id="408" r:id="rId13"/>
    <p:sldId id="404" r:id="rId14"/>
    <p:sldId id="389" r:id="rId15"/>
    <p:sldId id="412" r:id="rId16"/>
    <p:sldId id="413" r:id="rId17"/>
    <p:sldId id="395" r:id="rId18"/>
    <p:sldId id="342" r:id="rId19"/>
    <p:sldId id="379" r:id="rId20"/>
    <p:sldId id="378" r:id="rId21"/>
    <p:sldId id="409" r:id="rId22"/>
    <p:sldId id="411" r:id="rId23"/>
    <p:sldId id="385" r:id="rId24"/>
    <p:sldId id="387" r:id="rId25"/>
    <p:sldId id="388" r:id="rId26"/>
    <p:sldId id="357" r:id="rId27"/>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0F2EC"/>
    <a:srgbClr val="008080"/>
    <a:srgbClr val="3399FF"/>
    <a:srgbClr val="0099FF"/>
    <a:srgbClr val="6699FF"/>
    <a:srgbClr val="B9B75F"/>
    <a:srgbClr val="336600"/>
    <a:srgbClr val="99FF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88206" autoAdjust="0"/>
  </p:normalViewPr>
  <p:slideViewPr>
    <p:cSldViewPr snapToObjects="1">
      <p:cViewPr>
        <p:scale>
          <a:sx n="80" d="100"/>
          <a:sy n="80" d="100"/>
        </p:scale>
        <p:origin x="-360"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8" d="100"/>
          <a:sy n="48" d="100"/>
        </p:scale>
        <p:origin x="-1830" y="-102"/>
      </p:cViewPr>
      <p:guideLst>
        <p:guide orient="horz" pos="2212"/>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DA7D0-A68F-48FE-93D6-33381A671DDC}" type="doc">
      <dgm:prSet loTypeId="urn:microsoft.com/office/officeart/2005/8/layout/hProcess11" loCatId="process" qsTypeId="urn:microsoft.com/office/officeart/2005/8/quickstyle/simple1" qsCatId="simple" csTypeId="urn:microsoft.com/office/officeart/2005/8/colors/accent1_2" csCatId="accent1" phldr="1"/>
      <dgm:spPr/>
    </dgm:pt>
    <dgm:pt modelId="{9D25ECFC-EDED-43E7-B437-F9E1B1D86149}">
      <dgm:prSet phldrT="[Text]" custT="1"/>
      <dgm:spPr/>
      <dgm:t>
        <a:bodyPr/>
        <a:lstStyle/>
        <a:p>
          <a:r>
            <a:rPr lang="en-US" sz="1400" dirty="0" smtClean="0"/>
            <a:t> </a:t>
          </a:r>
          <a:endParaRPr lang="en-US" sz="1400" dirty="0"/>
        </a:p>
      </dgm:t>
    </dgm:pt>
    <dgm:pt modelId="{94F54809-E706-4D90-BAD7-F2B18C112577}" type="sibTrans" cxnId="{A8950083-B5A5-4F2C-9037-7DAA6B6A8924}">
      <dgm:prSet/>
      <dgm:spPr/>
      <dgm:t>
        <a:bodyPr/>
        <a:lstStyle/>
        <a:p>
          <a:endParaRPr lang="en-US" sz="2400"/>
        </a:p>
      </dgm:t>
    </dgm:pt>
    <dgm:pt modelId="{4A8215DE-CCF5-41A8-8615-5999F78A3A02}" type="parTrans" cxnId="{A8950083-B5A5-4F2C-9037-7DAA6B6A8924}">
      <dgm:prSet/>
      <dgm:spPr/>
      <dgm:t>
        <a:bodyPr/>
        <a:lstStyle/>
        <a:p>
          <a:endParaRPr lang="en-US" sz="2400"/>
        </a:p>
      </dgm:t>
    </dgm:pt>
    <dgm:pt modelId="{D9B5F68F-8F92-4496-ABB4-09383A45F3F9}">
      <dgm:prSet phldrT="[Text]" custT="1"/>
      <dgm:spPr/>
      <dgm:t>
        <a:bodyPr/>
        <a:lstStyle/>
        <a:p>
          <a:r>
            <a:rPr lang="en-US" sz="1400" dirty="0" smtClean="0"/>
            <a:t> </a:t>
          </a:r>
          <a:endParaRPr lang="en-US" sz="1400" dirty="0"/>
        </a:p>
      </dgm:t>
    </dgm:pt>
    <dgm:pt modelId="{151C2981-D831-4F8B-937D-EA5F32706BE2}" type="sibTrans" cxnId="{EDBDA2AB-EF23-4D65-9515-81FC0004193A}">
      <dgm:prSet/>
      <dgm:spPr/>
      <dgm:t>
        <a:bodyPr/>
        <a:lstStyle/>
        <a:p>
          <a:endParaRPr lang="en-US" sz="2400"/>
        </a:p>
      </dgm:t>
    </dgm:pt>
    <dgm:pt modelId="{9947D956-6DCA-46E5-B5B2-7DA5A786329F}" type="parTrans" cxnId="{EDBDA2AB-EF23-4D65-9515-81FC0004193A}">
      <dgm:prSet/>
      <dgm:spPr/>
      <dgm:t>
        <a:bodyPr/>
        <a:lstStyle/>
        <a:p>
          <a:endParaRPr lang="en-US" sz="2400"/>
        </a:p>
      </dgm:t>
    </dgm:pt>
    <dgm:pt modelId="{82BA6694-7E73-4217-944B-155CBB19BF20}">
      <dgm:prSet phldrT="[Text]" custT="1"/>
      <dgm:spPr/>
      <dgm:t>
        <a:bodyPr/>
        <a:lstStyle/>
        <a:p>
          <a:r>
            <a:rPr lang="en-US" sz="1400" dirty="0" smtClean="0"/>
            <a:t> </a:t>
          </a:r>
          <a:endParaRPr lang="en-US" sz="1400" dirty="0"/>
        </a:p>
      </dgm:t>
    </dgm:pt>
    <dgm:pt modelId="{E7842005-8D37-4B85-B43E-FA693943A4BC}" type="sibTrans" cxnId="{5AFF8D2F-306F-40F2-93EA-5EAFB008E3E1}">
      <dgm:prSet/>
      <dgm:spPr/>
      <dgm:t>
        <a:bodyPr/>
        <a:lstStyle/>
        <a:p>
          <a:endParaRPr lang="en-US" sz="2400"/>
        </a:p>
      </dgm:t>
    </dgm:pt>
    <dgm:pt modelId="{CAA265C9-596C-43CC-A2CA-577C1BF48FCF}" type="parTrans" cxnId="{5AFF8D2F-306F-40F2-93EA-5EAFB008E3E1}">
      <dgm:prSet/>
      <dgm:spPr/>
      <dgm:t>
        <a:bodyPr/>
        <a:lstStyle/>
        <a:p>
          <a:endParaRPr lang="en-US" sz="2400"/>
        </a:p>
      </dgm:t>
    </dgm:pt>
    <dgm:pt modelId="{23880FC3-5577-44C3-A5B0-763C95D79A14}">
      <dgm:prSet phldrT="[Text]" custT="1"/>
      <dgm:spPr/>
      <dgm:t>
        <a:bodyPr/>
        <a:lstStyle/>
        <a:p>
          <a:r>
            <a:rPr lang="en-US" sz="1400" dirty="0" smtClean="0"/>
            <a:t> </a:t>
          </a:r>
          <a:endParaRPr lang="en-US" sz="1400" dirty="0"/>
        </a:p>
      </dgm:t>
    </dgm:pt>
    <dgm:pt modelId="{6D071A0F-38AB-424A-BF09-7FD5133B0D9A}" type="sibTrans" cxnId="{74734769-2FB2-412D-82E8-A2FF9771304E}">
      <dgm:prSet/>
      <dgm:spPr/>
      <dgm:t>
        <a:bodyPr/>
        <a:lstStyle/>
        <a:p>
          <a:endParaRPr lang="en-US" sz="2400"/>
        </a:p>
      </dgm:t>
    </dgm:pt>
    <dgm:pt modelId="{4F655C04-5ABD-4A3F-B65D-8C0BDB02B30F}" type="parTrans" cxnId="{74734769-2FB2-412D-82E8-A2FF9771304E}">
      <dgm:prSet/>
      <dgm:spPr/>
      <dgm:t>
        <a:bodyPr/>
        <a:lstStyle/>
        <a:p>
          <a:endParaRPr lang="en-US" sz="2400"/>
        </a:p>
      </dgm:t>
    </dgm:pt>
    <dgm:pt modelId="{C55C5E72-6942-457A-AA04-30B2DCEDFE53}">
      <dgm:prSet phldrT="[Text]" custT="1"/>
      <dgm:spPr/>
      <dgm:t>
        <a:bodyPr/>
        <a:lstStyle/>
        <a:p>
          <a:r>
            <a:rPr lang="en-US" sz="1400" dirty="0" smtClean="0"/>
            <a:t> </a:t>
          </a:r>
          <a:endParaRPr lang="en-US" sz="1400" dirty="0"/>
        </a:p>
      </dgm:t>
    </dgm:pt>
    <dgm:pt modelId="{DE300CBF-4E96-47BA-9D69-62AABAE7356C}" type="sibTrans" cxnId="{EBBB892A-AEC4-4761-94C1-9F2B68295C14}">
      <dgm:prSet/>
      <dgm:spPr/>
      <dgm:t>
        <a:bodyPr/>
        <a:lstStyle/>
        <a:p>
          <a:endParaRPr lang="en-US" sz="2400"/>
        </a:p>
      </dgm:t>
    </dgm:pt>
    <dgm:pt modelId="{C3C3473B-B153-4E77-98C7-7031D6F5166D}" type="parTrans" cxnId="{EBBB892A-AEC4-4761-94C1-9F2B68295C14}">
      <dgm:prSet/>
      <dgm:spPr/>
      <dgm:t>
        <a:bodyPr/>
        <a:lstStyle/>
        <a:p>
          <a:endParaRPr lang="en-US" sz="2400"/>
        </a:p>
      </dgm:t>
    </dgm:pt>
    <dgm:pt modelId="{47CA2570-DDC8-49B0-A8FE-88FC4646479F}">
      <dgm:prSet phldrT="[Text]" custT="1"/>
      <dgm:spPr/>
      <dgm:t>
        <a:bodyPr/>
        <a:lstStyle/>
        <a:p>
          <a:r>
            <a:rPr lang="en-US" sz="1400" dirty="0" smtClean="0"/>
            <a:t> </a:t>
          </a:r>
          <a:endParaRPr lang="en-US" sz="1400" dirty="0"/>
        </a:p>
      </dgm:t>
    </dgm:pt>
    <dgm:pt modelId="{AB05436D-4DA7-4D0A-9840-5487B4559689}" type="sibTrans" cxnId="{69496408-B59E-42B2-B00E-25C5F5C5DBD1}">
      <dgm:prSet/>
      <dgm:spPr/>
      <dgm:t>
        <a:bodyPr/>
        <a:lstStyle/>
        <a:p>
          <a:endParaRPr lang="en-US" sz="2400"/>
        </a:p>
      </dgm:t>
    </dgm:pt>
    <dgm:pt modelId="{8C6299A6-14BF-487E-8D4D-A1788343419D}" type="parTrans" cxnId="{69496408-B59E-42B2-B00E-25C5F5C5DBD1}">
      <dgm:prSet/>
      <dgm:spPr/>
      <dgm:t>
        <a:bodyPr/>
        <a:lstStyle/>
        <a:p>
          <a:endParaRPr lang="en-US" sz="2400"/>
        </a:p>
      </dgm:t>
    </dgm:pt>
    <dgm:pt modelId="{5D763011-6D23-473B-A91F-8904490E9B84}">
      <dgm:prSet phldrT="[Text]" custT="1"/>
      <dgm:spPr/>
      <dgm:t>
        <a:bodyPr/>
        <a:lstStyle/>
        <a:p>
          <a:r>
            <a:rPr lang="en-US" sz="1400" dirty="0" smtClean="0"/>
            <a:t> </a:t>
          </a:r>
          <a:endParaRPr lang="en-US" sz="1400" dirty="0"/>
        </a:p>
      </dgm:t>
    </dgm:pt>
    <dgm:pt modelId="{B89A6EBE-823D-420E-86BB-9F3F8193CBE5}" type="sibTrans" cxnId="{75110417-12B3-43A1-8281-2D723D746A57}">
      <dgm:prSet/>
      <dgm:spPr/>
      <dgm:t>
        <a:bodyPr/>
        <a:lstStyle/>
        <a:p>
          <a:endParaRPr lang="en-US" sz="2400"/>
        </a:p>
      </dgm:t>
    </dgm:pt>
    <dgm:pt modelId="{5EA090D8-DBFE-4BED-9511-FD4209188F9B}" type="parTrans" cxnId="{75110417-12B3-43A1-8281-2D723D746A57}">
      <dgm:prSet/>
      <dgm:spPr/>
      <dgm:t>
        <a:bodyPr/>
        <a:lstStyle/>
        <a:p>
          <a:endParaRPr lang="en-US" sz="2400"/>
        </a:p>
      </dgm:t>
    </dgm:pt>
    <dgm:pt modelId="{CE3CC98E-D5BE-48B5-88C9-103C95C58E5C}">
      <dgm:prSet phldrT="[Text]" custT="1"/>
      <dgm:spPr/>
      <dgm:t>
        <a:bodyPr/>
        <a:lstStyle/>
        <a:p>
          <a:r>
            <a:rPr lang="en-US" sz="1400" dirty="0" smtClean="0"/>
            <a:t> </a:t>
          </a:r>
          <a:endParaRPr lang="en-US" sz="1400" dirty="0"/>
        </a:p>
      </dgm:t>
    </dgm:pt>
    <dgm:pt modelId="{7D5BFC0C-2421-4BB5-975D-011A0D1974AC}" type="sibTrans" cxnId="{C7F946DC-CD8F-46F6-8E24-C8376F5B52B0}">
      <dgm:prSet/>
      <dgm:spPr/>
      <dgm:t>
        <a:bodyPr/>
        <a:lstStyle/>
        <a:p>
          <a:endParaRPr lang="en-US" sz="2400"/>
        </a:p>
      </dgm:t>
    </dgm:pt>
    <dgm:pt modelId="{2383CB64-ACBD-4270-B7DE-21791773AD55}" type="parTrans" cxnId="{C7F946DC-CD8F-46F6-8E24-C8376F5B52B0}">
      <dgm:prSet/>
      <dgm:spPr/>
      <dgm:t>
        <a:bodyPr/>
        <a:lstStyle/>
        <a:p>
          <a:endParaRPr lang="en-US" sz="2400"/>
        </a:p>
      </dgm:t>
    </dgm:pt>
    <dgm:pt modelId="{53B5BC0F-0425-49B9-B6AA-E2FBDF76D6F9}" type="pres">
      <dgm:prSet presAssocID="{126DA7D0-A68F-48FE-93D6-33381A671DDC}" presName="Name0" presStyleCnt="0">
        <dgm:presLayoutVars>
          <dgm:dir/>
          <dgm:resizeHandles val="exact"/>
        </dgm:presLayoutVars>
      </dgm:prSet>
      <dgm:spPr/>
    </dgm:pt>
    <dgm:pt modelId="{21C44FF3-6B50-4236-96C1-732ACC02299C}" type="pres">
      <dgm:prSet presAssocID="{126DA7D0-A68F-48FE-93D6-33381A671DDC}" presName="arrow" presStyleLbl="bgShp" presStyleIdx="0" presStyleCnt="1"/>
      <dgm:spPr/>
    </dgm:pt>
    <dgm:pt modelId="{D9F6EE6A-8AD9-465F-BE2F-D17C10314BC1}" type="pres">
      <dgm:prSet presAssocID="{126DA7D0-A68F-48FE-93D6-33381A671DDC}" presName="points" presStyleCnt="0"/>
      <dgm:spPr/>
    </dgm:pt>
    <dgm:pt modelId="{022667AE-878E-450B-9893-B435C2E3C473}" type="pres">
      <dgm:prSet presAssocID="{CE3CC98E-D5BE-48B5-88C9-103C95C58E5C}" presName="compositeA" presStyleCnt="0"/>
      <dgm:spPr/>
    </dgm:pt>
    <dgm:pt modelId="{1EA77A38-721A-402A-96A7-F13A0950C7B2}" type="pres">
      <dgm:prSet presAssocID="{CE3CC98E-D5BE-48B5-88C9-103C95C58E5C}" presName="textA" presStyleLbl="revTx" presStyleIdx="0" presStyleCnt="8">
        <dgm:presLayoutVars>
          <dgm:bulletEnabled val="1"/>
        </dgm:presLayoutVars>
      </dgm:prSet>
      <dgm:spPr/>
      <dgm:t>
        <a:bodyPr/>
        <a:lstStyle/>
        <a:p>
          <a:endParaRPr lang="en-US"/>
        </a:p>
      </dgm:t>
    </dgm:pt>
    <dgm:pt modelId="{656A3985-5196-4144-90D6-C04D7C047BFE}" type="pres">
      <dgm:prSet presAssocID="{CE3CC98E-D5BE-48B5-88C9-103C95C58E5C}" presName="circleA" presStyleLbl="node1" presStyleIdx="0" presStyleCnt="8"/>
      <dgm:spPr/>
    </dgm:pt>
    <dgm:pt modelId="{C29134D6-B3E1-4979-89F1-3B28C9F64186}" type="pres">
      <dgm:prSet presAssocID="{CE3CC98E-D5BE-48B5-88C9-103C95C58E5C}" presName="spaceA" presStyleCnt="0"/>
      <dgm:spPr/>
    </dgm:pt>
    <dgm:pt modelId="{4E6AD7E4-86E4-4F8F-85C7-85C0158C756B}" type="pres">
      <dgm:prSet presAssocID="{7D5BFC0C-2421-4BB5-975D-011A0D1974AC}" presName="space" presStyleCnt="0"/>
      <dgm:spPr/>
    </dgm:pt>
    <dgm:pt modelId="{822C0C3A-5E46-4F2D-B80A-82E5C9EE851B}" type="pres">
      <dgm:prSet presAssocID="{5D763011-6D23-473B-A91F-8904490E9B84}" presName="compositeB" presStyleCnt="0"/>
      <dgm:spPr/>
    </dgm:pt>
    <dgm:pt modelId="{A9CB69AF-37AB-4785-BAD1-C11A0FDD717D}" type="pres">
      <dgm:prSet presAssocID="{5D763011-6D23-473B-A91F-8904490E9B84}" presName="textB" presStyleLbl="revTx" presStyleIdx="1" presStyleCnt="8">
        <dgm:presLayoutVars>
          <dgm:bulletEnabled val="1"/>
        </dgm:presLayoutVars>
      </dgm:prSet>
      <dgm:spPr/>
      <dgm:t>
        <a:bodyPr/>
        <a:lstStyle/>
        <a:p>
          <a:endParaRPr lang="en-US"/>
        </a:p>
      </dgm:t>
    </dgm:pt>
    <dgm:pt modelId="{78B1A864-EF9B-41E4-9138-3F27BB9999EF}" type="pres">
      <dgm:prSet presAssocID="{5D763011-6D23-473B-A91F-8904490E9B84}" presName="circleB" presStyleLbl="node1" presStyleIdx="1" presStyleCnt="8"/>
      <dgm:spPr/>
    </dgm:pt>
    <dgm:pt modelId="{9D768866-A11C-438E-841F-9B6AF7B248ED}" type="pres">
      <dgm:prSet presAssocID="{5D763011-6D23-473B-A91F-8904490E9B84}" presName="spaceB" presStyleCnt="0"/>
      <dgm:spPr/>
    </dgm:pt>
    <dgm:pt modelId="{D20C9F55-6CAF-4145-B5E1-EC0D4ACFCC84}" type="pres">
      <dgm:prSet presAssocID="{B89A6EBE-823D-420E-86BB-9F3F8193CBE5}" presName="space" presStyleCnt="0"/>
      <dgm:spPr/>
    </dgm:pt>
    <dgm:pt modelId="{6C75F29A-F599-4228-9817-4F10C6B86F65}" type="pres">
      <dgm:prSet presAssocID="{47CA2570-DDC8-49B0-A8FE-88FC4646479F}" presName="compositeA" presStyleCnt="0"/>
      <dgm:spPr/>
    </dgm:pt>
    <dgm:pt modelId="{CCA929EC-A278-4181-BF76-062332283712}" type="pres">
      <dgm:prSet presAssocID="{47CA2570-DDC8-49B0-A8FE-88FC4646479F}" presName="textA" presStyleLbl="revTx" presStyleIdx="2" presStyleCnt="8">
        <dgm:presLayoutVars>
          <dgm:bulletEnabled val="1"/>
        </dgm:presLayoutVars>
      </dgm:prSet>
      <dgm:spPr/>
      <dgm:t>
        <a:bodyPr/>
        <a:lstStyle/>
        <a:p>
          <a:endParaRPr lang="en-US"/>
        </a:p>
      </dgm:t>
    </dgm:pt>
    <dgm:pt modelId="{67FD336E-DDFA-49EC-ABC0-C8956F068138}" type="pres">
      <dgm:prSet presAssocID="{47CA2570-DDC8-49B0-A8FE-88FC4646479F}" presName="circleA" presStyleLbl="node1" presStyleIdx="2" presStyleCnt="8"/>
      <dgm:spPr/>
    </dgm:pt>
    <dgm:pt modelId="{8B90D007-452B-4720-BEEE-92FAC380A8C1}" type="pres">
      <dgm:prSet presAssocID="{47CA2570-DDC8-49B0-A8FE-88FC4646479F}" presName="spaceA" presStyleCnt="0"/>
      <dgm:spPr/>
    </dgm:pt>
    <dgm:pt modelId="{D7A69D60-1415-45B1-89D6-6B8ADB97C05D}" type="pres">
      <dgm:prSet presAssocID="{AB05436D-4DA7-4D0A-9840-5487B4559689}" presName="space" presStyleCnt="0"/>
      <dgm:spPr/>
    </dgm:pt>
    <dgm:pt modelId="{01E49FDC-E4E7-4078-B793-B96BE7F26841}" type="pres">
      <dgm:prSet presAssocID="{C55C5E72-6942-457A-AA04-30B2DCEDFE53}" presName="compositeB" presStyleCnt="0"/>
      <dgm:spPr/>
    </dgm:pt>
    <dgm:pt modelId="{90A17D8A-6813-4F60-81C5-28D51F54005E}" type="pres">
      <dgm:prSet presAssocID="{C55C5E72-6942-457A-AA04-30B2DCEDFE53}" presName="textB" presStyleLbl="revTx" presStyleIdx="3" presStyleCnt="8">
        <dgm:presLayoutVars>
          <dgm:bulletEnabled val="1"/>
        </dgm:presLayoutVars>
      </dgm:prSet>
      <dgm:spPr/>
      <dgm:t>
        <a:bodyPr/>
        <a:lstStyle/>
        <a:p>
          <a:endParaRPr lang="en-US"/>
        </a:p>
      </dgm:t>
    </dgm:pt>
    <dgm:pt modelId="{6B58141C-9162-46E8-A717-9B59CC26E80D}" type="pres">
      <dgm:prSet presAssocID="{C55C5E72-6942-457A-AA04-30B2DCEDFE53}" presName="circleB" presStyleLbl="node1" presStyleIdx="3" presStyleCnt="8"/>
      <dgm:spPr/>
    </dgm:pt>
    <dgm:pt modelId="{7FC62066-DECA-460C-9E47-F9C50E5DF991}" type="pres">
      <dgm:prSet presAssocID="{C55C5E72-6942-457A-AA04-30B2DCEDFE53}" presName="spaceB" presStyleCnt="0"/>
      <dgm:spPr/>
    </dgm:pt>
    <dgm:pt modelId="{CDF32717-70FE-466F-8655-F08CE1954E4E}" type="pres">
      <dgm:prSet presAssocID="{DE300CBF-4E96-47BA-9D69-62AABAE7356C}" presName="space" presStyleCnt="0"/>
      <dgm:spPr/>
    </dgm:pt>
    <dgm:pt modelId="{37FCB10D-10BD-4C01-9188-B72E8834B3FD}" type="pres">
      <dgm:prSet presAssocID="{23880FC3-5577-44C3-A5B0-763C95D79A14}" presName="compositeA" presStyleCnt="0"/>
      <dgm:spPr/>
    </dgm:pt>
    <dgm:pt modelId="{26C11958-366F-494A-89EF-BB3D473112D8}" type="pres">
      <dgm:prSet presAssocID="{23880FC3-5577-44C3-A5B0-763C95D79A14}" presName="textA" presStyleLbl="revTx" presStyleIdx="4" presStyleCnt="8">
        <dgm:presLayoutVars>
          <dgm:bulletEnabled val="1"/>
        </dgm:presLayoutVars>
      </dgm:prSet>
      <dgm:spPr/>
      <dgm:t>
        <a:bodyPr/>
        <a:lstStyle/>
        <a:p>
          <a:endParaRPr lang="en-US"/>
        </a:p>
      </dgm:t>
    </dgm:pt>
    <dgm:pt modelId="{E78E695E-C18C-4841-A21E-D53B7ED3DF58}" type="pres">
      <dgm:prSet presAssocID="{23880FC3-5577-44C3-A5B0-763C95D79A14}" presName="circleA" presStyleLbl="node1" presStyleIdx="4" presStyleCnt="8"/>
      <dgm:spPr/>
    </dgm:pt>
    <dgm:pt modelId="{FCA24C64-F86C-4A69-984D-3727DCD629A9}" type="pres">
      <dgm:prSet presAssocID="{23880FC3-5577-44C3-A5B0-763C95D79A14}" presName="spaceA" presStyleCnt="0"/>
      <dgm:spPr/>
    </dgm:pt>
    <dgm:pt modelId="{A5F17543-53E1-45DF-993A-7C0950D31C52}" type="pres">
      <dgm:prSet presAssocID="{6D071A0F-38AB-424A-BF09-7FD5133B0D9A}" presName="space" presStyleCnt="0"/>
      <dgm:spPr/>
    </dgm:pt>
    <dgm:pt modelId="{88B43064-CCA6-474E-B34B-5C5F03DECC66}" type="pres">
      <dgm:prSet presAssocID="{82BA6694-7E73-4217-944B-155CBB19BF20}" presName="compositeB" presStyleCnt="0"/>
      <dgm:spPr/>
    </dgm:pt>
    <dgm:pt modelId="{02A25111-7EB2-4C4D-9B12-05BDB9EF86E5}" type="pres">
      <dgm:prSet presAssocID="{82BA6694-7E73-4217-944B-155CBB19BF20}" presName="textB" presStyleLbl="revTx" presStyleIdx="5" presStyleCnt="8">
        <dgm:presLayoutVars>
          <dgm:bulletEnabled val="1"/>
        </dgm:presLayoutVars>
      </dgm:prSet>
      <dgm:spPr/>
      <dgm:t>
        <a:bodyPr/>
        <a:lstStyle/>
        <a:p>
          <a:endParaRPr lang="en-US"/>
        </a:p>
      </dgm:t>
    </dgm:pt>
    <dgm:pt modelId="{90B6621E-6480-4061-8BE2-B15F97E9049C}" type="pres">
      <dgm:prSet presAssocID="{82BA6694-7E73-4217-944B-155CBB19BF20}" presName="circleB" presStyleLbl="node1" presStyleIdx="5" presStyleCnt="8"/>
      <dgm:spPr/>
    </dgm:pt>
    <dgm:pt modelId="{9DF29EB2-2823-4F22-9BE4-BEC33C749AA4}" type="pres">
      <dgm:prSet presAssocID="{82BA6694-7E73-4217-944B-155CBB19BF20}" presName="spaceB" presStyleCnt="0"/>
      <dgm:spPr/>
    </dgm:pt>
    <dgm:pt modelId="{DE089888-4330-400F-9B4B-F54C4111D864}" type="pres">
      <dgm:prSet presAssocID="{E7842005-8D37-4B85-B43E-FA693943A4BC}" presName="space" presStyleCnt="0"/>
      <dgm:spPr/>
    </dgm:pt>
    <dgm:pt modelId="{05FEE25C-1070-436D-88E9-E60E77A0E9F1}" type="pres">
      <dgm:prSet presAssocID="{D9B5F68F-8F92-4496-ABB4-09383A45F3F9}" presName="compositeA" presStyleCnt="0"/>
      <dgm:spPr/>
    </dgm:pt>
    <dgm:pt modelId="{CE81AB6C-3C06-4498-9794-40001DA90638}" type="pres">
      <dgm:prSet presAssocID="{D9B5F68F-8F92-4496-ABB4-09383A45F3F9}" presName="textA" presStyleLbl="revTx" presStyleIdx="6" presStyleCnt="8">
        <dgm:presLayoutVars>
          <dgm:bulletEnabled val="1"/>
        </dgm:presLayoutVars>
      </dgm:prSet>
      <dgm:spPr/>
      <dgm:t>
        <a:bodyPr/>
        <a:lstStyle/>
        <a:p>
          <a:endParaRPr lang="en-US"/>
        </a:p>
      </dgm:t>
    </dgm:pt>
    <dgm:pt modelId="{6A593E6B-914E-486D-84C3-03C92C5F58B2}" type="pres">
      <dgm:prSet presAssocID="{D9B5F68F-8F92-4496-ABB4-09383A45F3F9}" presName="circleA" presStyleLbl="node1" presStyleIdx="6" presStyleCnt="8"/>
      <dgm:spPr/>
    </dgm:pt>
    <dgm:pt modelId="{E3F89C5D-EE1F-41EF-9E69-846B36A528E0}" type="pres">
      <dgm:prSet presAssocID="{D9B5F68F-8F92-4496-ABB4-09383A45F3F9}" presName="spaceA" presStyleCnt="0"/>
      <dgm:spPr/>
    </dgm:pt>
    <dgm:pt modelId="{E1FCB130-FA59-42DC-8BF0-9665A92CED21}" type="pres">
      <dgm:prSet presAssocID="{151C2981-D831-4F8B-937D-EA5F32706BE2}" presName="space" presStyleCnt="0"/>
      <dgm:spPr/>
    </dgm:pt>
    <dgm:pt modelId="{08CC2F6A-C0E6-4128-8A18-671C531DD3A3}" type="pres">
      <dgm:prSet presAssocID="{9D25ECFC-EDED-43E7-B437-F9E1B1D86149}" presName="compositeB" presStyleCnt="0"/>
      <dgm:spPr/>
    </dgm:pt>
    <dgm:pt modelId="{EE24F573-8B32-4FC3-B67D-3F24E4C7B425}" type="pres">
      <dgm:prSet presAssocID="{9D25ECFC-EDED-43E7-B437-F9E1B1D86149}" presName="textB" presStyleLbl="revTx" presStyleIdx="7" presStyleCnt="8">
        <dgm:presLayoutVars>
          <dgm:bulletEnabled val="1"/>
        </dgm:presLayoutVars>
      </dgm:prSet>
      <dgm:spPr/>
      <dgm:t>
        <a:bodyPr/>
        <a:lstStyle/>
        <a:p>
          <a:endParaRPr lang="en-US"/>
        </a:p>
      </dgm:t>
    </dgm:pt>
    <dgm:pt modelId="{B5DD7C54-74EB-4783-B90F-C511D49C57F4}" type="pres">
      <dgm:prSet presAssocID="{9D25ECFC-EDED-43E7-B437-F9E1B1D86149}" presName="circleB" presStyleLbl="node1" presStyleIdx="7" presStyleCnt="8"/>
      <dgm:spPr/>
    </dgm:pt>
    <dgm:pt modelId="{9ACC1CEE-68E2-4806-86BA-6B9CE41CE6DD}" type="pres">
      <dgm:prSet presAssocID="{9D25ECFC-EDED-43E7-B437-F9E1B1D86149}" presName="spaceB" presStyleCnt="0"/>
      <dgm:spPr/>
    </dgm:pt>
  </dgm:ptLst>
  <dgm:cxnLst>
    <dgm:cxn modelId="{75110417-12B3-43A1-8281-2D723D746A57}" srcId="{126DA7D0-A68F-48FE-93D6-33381A671DDC}" destId="{5D763011-6D23-473B-A91F-8904490E9B84}" srcOrd="1" destOrd="0" parTransId="{5EA090D8-DBFE-4BED-9511-FD4209188F9B}" sibTransId="{B89A6EBE-823D-420E-86BB-9F3F8193CBE5}"/>
    <dgm:cxn modelId="{C096E8AA-0465-41BB-89D8-BD9F8C51FCEF}" type="presOf" srcId="{9D25ECFC-EDED-43E7-B437-F9E1B1D86149}" destId="{EE24F573-8B32-4FC3-B67D-3F24E4C7B425}" srcOrd="0" destOrd="0" presId="urn:microsoft.com/office/officeart/2005/8/layout/hProcess11"/>
    <dgm:cxn modelId="{74734769-2FB2-412D-82E8-A2FF9771304E}" srcId="{126DA7D0-A68F-48FE-93D6-33381A671DDC}" destId="{23880FC3-5577-44C3-A5B0-763C95D79A14}" srcOrd="4" destOrd="0" parTransId="{4F655C04-5ABD-4A3F-B65D-8C0BDB02B30F}" sibTransId="{6D071A0F-38AB-424A-BF09-7FD5133B0D9A}"/>
    <dgm:cxn modelId="{EDBDA2AB-EF23-4D65-9515-81FC0004193A}" srcId="{126DA7D0-A68F-48FE-93D6-33381A671DDC}" destId="{D9B5F68F-8F92-4496-ABB4-09383A45F3F9}" srcOrd="6" destOrd="0" parTransId="{9947D956-6DCA-46E5-B5B2-7DA5A786329F}" sibTransId="{151C2981-D831-4F8B-937D-EA5F32706BE2}"/>
    <dgm:cxn modelId="{2E73BD58-DD5B-4B0C-907F-917A149EFED0}" type="presOf" srcId="{5D763011-6D23-473B-A91F-8904490E9B84}" destId="{A9CB69AF-37AB-4785-BAD1-C11A0FDD717D}" srcOrd="0" destOrd="0" presId="urn:microsoft.com/office/officeart/2005/8/layout/hProcess11"/>
    <dgm:cxn modelId="{08349DED-0753-40C2-A462-B82ADCAA39E3}" type="presOf" srcId="{C55C5E72-6942-457A-AA04-30B2DCEDFE53}" destId="{90A17D8A-6813-4F60-81C5-28D51F54005E}" srcOrd="0" destOrd="0" presId="urn:microsoft.com/office/officeart/2005/8/layout/hProcess11"/>
    <dgm:cxn modelId="{5AFF8D2F-306F-40F2-93EA-5EAFB008E3E1}" srcId="{126DA7D0-A68F-48FE-93D6-33381A671DDC}" destId="{82BA6694-7E73-4217-944B-155CBB19BF20}" srcOrd="5" destOrd="0" parTransId="{CAA265C9-596C-43CC-A2CA-577C1BF48FCF}" sibTransId="{E7842005-8D37-4B85-B43E-FA693943A4BC}"/>
    <dgm:cxn modelId="{A8950083-B5A5-4F2C-9037-7DAA6B6A8924}" srcId="{126DA7D0-A68F-48FE-93D6-33381A671DDC}" destId="{9D25ECFC-EDED-43E7-B437-F9E1B1D86149}" srcOrd="7" destOrd="0" parTransId="{4A8215DE-CCF5-41A8-8615-5999F78A3A02}" sibTransId="{94F54809-E706-4D90-BAD7-F2B18C112577}"/>
    <dgm:cxn modelId="{EBBB892A-AEC4-4761-94C1-9F2B68295C14}" srcId="{126DA7D0-A68F-48FE-93D6-33381A671DDC}" destId="{C55C5E72-6942-457A-AA04-30B2DCEDFE53}" srcOrd="3" destOrd="0" parTransId="{C3C3473B-B153-4E77-98C7-7031D6F5166D}" sibTransId="{DE300CBF-4E96-47BA-9D69-62AABAE7356C}"/>
    <dgm:cxn modelId="{9699EB97-0EE1-4E26-B52D-90A32296496D}" type="presOf" srcId="{23880FC3-5577-44C3-A5B0-763C95D79A14}" destId="{26C11958-366F-494A-89EF-BB3D473112D8}" srcOrd="0" destOrd="0" presId="urn:microsoft.com/office/officeart/2005/8/layout/hProcess11"/>
    <dgm:cxn modelId="{0A2138D8-4FE6-4A44-8E32-8600BC03CBE6}" type="presOf" srcId="{CE3CC98E-D5BE-48B5-88C9-103C95C58E5C}" destId="{1EA77A38-721A-402A-96A7-F13A0950C7B2}" srcOrd="0" destOrd="0" presId="urn:microsoft.com/office/officeart/2005/8/layout/hProcess11"/>
    <dgm:cxn modelId="{69496408-B59E-42B2-B00E-25C5F5C5DBD1}" srcId="{126DA7D0-A68F-48FE-93D6-33381A671DDC}" destId="{47CA2570-DDC8-49B0-A8FE-88FC4646479F}" srcOrd="2" destOrd="0" parTransId="{8C6299A6-14BF-487E-8D4D-A1788343419D}" sibTransId="{AB05436D-4DA7-4D0A-9840-5487B4559689}"/>
    <dgm:cxn modelId="{C7F946DC-CD8F-46F6-8E24-C8376F5B52B0}" srcId="{126DA7D0-A68F-48FE-93D6-33381A671DDC}" destId="{CE3CC98E-D5BE-48B5-88C9-103C95C58E5C}" srcOrd="0" destOrd="0" parTransId="{2383CB64-ACBD-4270-B7DE-21791773AD55}" sibTransId="{7D5BFC0C-2421-4BB5-975D-011A0D1974AC}"/>
    <dgm:cxn modelId="{BDBD9E6D-3402-488E-9A56-A23F042518EE}" type="presOf" srcId="{D9B5F68F-8F92-4496-ABB4-09383A45F3F9}" destId="{CE81AB6C-3C06-4498-9794-40001DA90638}" srcOrd="0" destOrd="0" presId="urn:microsoft.com/office/officeart/2005/8/layout/hProcess11"/>
    <dgm:cxn modelId="{2D76CC69-D19B-4A08-8B6C-0E53B791A065}" type="presOf" srcId="{47CA2570-DDC8-49B0-A8FE-88FC4646479F}" destId="{CCA929EC-A278-4181-BF76-062332283712}" srcOrd="0" destOrd="0" presId="urn:microsoft.com/office/officeart/2005/8/layout/hProcess11"/>
    <dgm:cxn modelId="{2B55129D-9E11-421D-B4FE-969098F1DD83}" type="presOf" srcId="{126DA7D0-A68F-48FE-93D6-33381A671DDC}" destId="{53B5BC0F-0425-49B9-B6AA-E2FBDF76D6F9}" srcOrd="0" destOrd="0" presId="urn:microsoft.com/office/officeart/2005/8/layout/hProcess11"/>
    <dgm:cxn modelId="{D8DC45F1-6E66-48B1-91E2-FD8ACCCE9F1C}" type="presOf" srcId="{82BA6694-7E73-4217-944B-155CBB19BF20}" destId="{02A25111-7EB2-4C4D-9B12-05BDB9EF86E5}" srcOrd="0" destOrd="0" presId="urn:microsoft.com/office/officeart/2005/8/layout/hProcess11"/>
    <dgm:cxn modelId="{EE8B7707-C68C-4AD2-B53F-CB39C9B62359}" type="presParOf" srcId="{53B5BC0F-0425-49B9-B6AA-E2FBDF76D6F9}" destId="{21C44FF3-6B50-4236-96C1-732ACC02299C}" srcOrd="0" destOrd="0" presId="urn:microsoft.com/office/officeart/2005/8/layout/hProcess11"/>
    <dgm:cxn modelId="{77BBD773-D72B-4249-BA16-663E3875E90D}" type="presParOf" srcId="{53B5BC0F-0425-49B9-B6AA-E2FBDF76D6F9}" destId="{D9F6EE6A-8AD9-465F-BE2F-D17C10314BC1}" srcOrd="1" destOrd="0" presId="urn:microsoft.com/office/officeart/2005/8/layout/hProcess11"/>
    <dgm:cxn modelId="{364F8A7D-3A03-441D-BBA1-42E21C6A0367}" type="presParOf" srcId="{D9F6EE6A-8AD9-465F-BE2F-D17C10314BC1}" destId="{022667AE-878E-450B-9893-B435C2E3C473}" srcOrd="0" destOrd="0" presId="urn:microsoft.com/office/officeart/2005/8/layout/hProcess11"/>
    <dgm:cxn modelId="{7DD8D0A5-9AFA-4C4B-847A-4B5567E0CB2F}" type="presParOf" srcId="{022667AE-878E-450B-9893-B435C2E3C473}" destId="{1EA77A38-721A-402A-96A7-F13A0950C7B2}" srcOrd="0" destOrd="0" presId="urn:microsoft.com/office/officeart/2005/8/layout/hProcess11"/>
    <dgm:cxn modelId="{789063CF-688B-43A3-8685-9A14261588B7}" type="presParOf" srcId="{022667AE-878E-450B-9893-B435C2E3C473}" destId="{656A3985-5196-4144-90D6-C04D7C047BFE}" srcOrd="1" destOrd="0" presId="urn:microsoft.com/office/officeart/2005/8/layout/hProcess11"/>
    <dgm:cxn modelId="{D809DF9E-3B8F-42CF-AFB1-3AB9F9163AD0}" type="presParOf" srcId="{022667AE-878E-450B-9893-B435C2E3C473}" destId="{C29134D6-B3E1-4979-89F1-3B28C9F64186}" srcOrd="2" destOrd="0" presId="urn:microsoft.com/office/officeart/2005/8/layout/hProcess11"/>
    <dgm:cxn modelId="{22FB66CA-E57D-4887-8127-5274853184F7}" type="presParOf" srcId="{D9F6EE6A-8AD9-465F-BE2F-D17C10314BC1}" destId="{4E6AD7E4-86E4-4F8F-85C7-85C0158C756B}" srcOrd="1" destOrd="0" presId="urn:microsoft.com/office/officeart/2005/8/layout/hProcess11"/>
    <dgm:cxn modelId="{60664D80-4831-4ADC-AF1D-6213C6CB6E82}" type="presParOf" srcId="{D9F6EE6A-8AD9-465F-BE2F-D17C10314BC1}" destId="{822C0C3A-5E46-4F2D-B80A-82E5C9EE851B}" srcOrd="2" destOrd="0" presId="urn:microsoft.com/office/officeart/2005/8/layout/hProcess11"/>
    <dgm:cxn modelId="{2764DB85-6363-47EE-A935-D8E496EDAD45}" type="presParOf" srcId="{822C0C3A-5E46-4F2D-B80A-82E5C9EE851B}" destId="{A9CB69AF-37AB-4785-BAD1-C11A0FDD717D}" srcOrd="0" destOrd="0" presId="urn:microsoft.com/office/officeart/2005/8/layout/hProcess11"/>
    <dgm:cxn modelId="{7B169E45-27B6-40CD-BE5A-BB4946ECC8CE}" type="presParOf" srcId="{822C0C3A-5E46-4F2D-B80A-82E5C9EE851B}" destId="{78B1A864-EF9B-41E4-9138-3F27BB9999EF}" srcOrd="1" destOrd="0" presId="urn:microsoft.com/office/officeart/2005/8/layout/hProcess11"/>
    <dgm:cxn modelId="{AF03C6CD-11DB-43F7-B085-CB02D12E6DB7}" type="presParOf" srcId="{822C0C3A-5E46-4F2D-B80A-82E5C9EE851B}" destId="{9D768866-A11C-438E-841F-9B6AF7B248ED}" srcOrd="2" destOrd="0" presId="urn:microsoft.com/office/officeart/2005/8/layout/hProcess11"/>
    <dgm:cxn modelId="{41E538F1-8C68-42AC-9757-2912A8672781}" type="presParOf" srcId="{D9F6EE6A-8AD9-465F-BE2F-D17C10314BC1}" destId="{D20C9F55-6CAF-4145-B5E1-EC0D4ACFCC84}" srcOrd="3" destOrd="0" presId="urn:microsoft.com/office/officeart/2005/8/layout/hProcess11"/>
    <dgm:cxn modelId="{062FE36F-D6D7-4668-9065-DE0E3BA608A4}" type="presParOf" srcId="{D9F6EE6A-8AD9-465F-BE2F-D17C10314BC1}" destId="{6C75F29A-F599-4228-9817-4F10C6B86F65}" srcOrd="4" destOrd="0" presId="urn:microsoft.com/office/officeart/2005/8/layout/hProcess11"/>
    <dgm:cxn modelId="{9DCFCC59-11F6-426F-B4D1-E149FE02478F}" type="presParOf" srcId="{6C75F29A-F599-4228-9817-4F10C6B86F65}" destId="{CCA929EC-A278-4181-BF76-062332283712}" srcOrd="0" destOrd="0" presId="urn:microsoft.com/office/officeart/2005/8/layout/hProcess11"/>
    <dgm:cxn modelId="{1E470D1F-95EF-4A7C-B58C-ACB65ED4DD69}" type="presParOf" srcId="{6C75F29A-F599-4228-9817-4F10C6B86F65}" destId="{67FD336E-DDFA-49EC-ABC0-C8956F068138}" srcOrd="1" destOrd="0" presId="urn:microsoft.com/office/officeart/2005/8/layout/hProcess11"/>
    <dgm:cxn modelId="{3ADD17A1-BD14-4845-8120-B03BD120D446}" type="presParOf" srcId="{6C75F29A-F599-4228-9817-4F10C6B86F65}" destId="{8B90D007-452B-4720-BEEE-92FAC380A8C1}" srcOrd="2" destOrd="0" presId="urn:microsoft.com/office/officeart/2005/8/layout/hProcess11"/>
    <dgm:cxn modelId="{270DE817-AE39-4D08-9461-AED729818502}" type="presParOf" srcId="{D9F6EE6A-8AD9-465F-BE2F-D17C10314BC1}" destId="{D7A69D60-1415-45B1-89D6-6B8ADB97C05D}" srcOrd="5" destOrd="0" presId="urn:microsoft.com/office/officeart/2005/8/layout/hProcess11"/>
    <dgm:cxn modelId="{40D58141-6739-4F77-AF8C-8159708D8CE4}" type="presParOf" srcId="{D9F6EE6A-8AD9-465F-BE2F-D17C10314BC1}" destId="{01E49FDC-E4E7-4078-B793-B96BE7F26841}" srcOrd="6" destOrd="0" presId="urn:microsoft.com/office/officeart/2005/8/layout/hProcess11"/>
    <dgm:cxn modelId="{0CBE05E9-C2D2-458D-98EA-AAB388B296C2}" type="presParOf" srcId="{01E49FDC-E4E7-4078-B793-B96BE7F26841}" destId="{90A17D8A-6813-4F60-81C5-28D51F54005E}" srcOrd="0" destOrd="0" presId="urn:microsoft.com/office/officeart/2005/8/layout/hProcess11"/>
    <dgm:cxn modelId="{E5C877FD-28E8-4F86-B12D-1CCF15F7B70B}" type="presParOf" srcId="{01E49FDC-E4E7-4078-B793-B96BE7F26841}" destId="{6B58141C-9162-46E8-A717-9B59CC26E80D}" srcOrd="1" destOrd="0" presId="urn:microsoft.com/office/officeart/2005/8/layout/hProcess11"/>
    <dgm:cxn modelId="{FE3D65A6-7C70-4166-835D-39234591E5CA}" type="presParOf" srcId="{01E49FDC-E4E7-4078-B793-B96BE7F26841}" destId="{7FC62066-DECA-460C-9E47-F9C50E5DF991}" srcOrd="2" destOrd="0" presId="urn:microsoft.com/office/officeart/2005/8/layout/hProcess11"/>
    <dgm:cxn modelId="{318CB9BB-766B-4C83-982C-C55425658207}" type="presParOf" srcId="{D9F6EE6A-8AD9-465F-BE2F-D17C10314BC1}" destId="{CDF32717-70FE-466F-8655-F08CE1954E4E}" srcOrd="7" destOrd="0" presId="urn:microsoft.com/office/officeart/2005/8/layout/hProcess11"/>
    <dgm:cxn modelId="{DAC29E8A-BCDE-4657-A3E9-8FE951118960}" type="presParOf" srcId="{D9F6EE6A-8AD9-465F-BE2F-D17C10314BC1}" destId="{37FCB10D-10BD-4C01-9188-B72E8834B3FD}" srcOrd="8" destOrd="0" presId="urn:microsoft.com/office/officeart/2005/8/layout/hProcess11"/>
    <dgm:cxn modelId="{C481B829-BD2E-448E-B2BE-B41F61C3201D}" type="presParOf" srcId="{37FCB10D-10BD-4C01-9188-B72E8834B3FD}" destId="{26C11958-366F-494A-89EF-BB3D473112D8}" srcOrd="0" destOrd="0" presId="urn:microsoft.com/office/officeart/2005/8/layout/hProcess11"/>
    <dgm:cxn modelId="{ED22FC60-CF6A-4B62-9869-A40AB5A365F7}" type="presParOf" srcId="{37FCB10D-10BD-4C01-9188-B72E8834B3FD}" destId="{E78E695E-C18C-4841-A21E-D53B7ED3DF58}" srcOrd="1" destOrd="0" presId="urn:microsoft.com/office/officeart/2005/8/layout/hProcess11"/>
    <dgm:cxn modelId="{44F26B77-E83C-48AA-B612-BCD2E040272B}" type="presParOf" srcId="{37FCB10D-10BD-4C01-9188-B72E8834B3FD}" destId="{FCA24C64-F86C-4A69-984D-3727DCD629A9}" srcOrd="2" destOrd="0" presId="urn:microsoft.com/office/officeart/2005/8/layout/hProcess11"/>
    <dgm:cxn modelId="{0AC0FEBB-C5E9-4C92-B474-5C4A517533EF}" type="presParOf" srcId="{D9F6EE6A-8AD9-465F-BE2F-D17C10314BC1}" destId="{A5F17543-53E1-45DF-993A-7C0950D31C52}" srcOrd="9" destOrd="0" presId="urn:microsoft.com/office/officeart/2005/8/layout/hProcess11"/>
    <dgm:cxn modelId="{3DAE2E4D-ADF1-41DF-ADF4-CC08E5F1BE24}" type="presParOf" srcId="{D9F6EE6A-8AD9-465F-BE2F-D17C10314BC1}" destId="{88B43064-CCA6-474E-B34B-5C5F03DECC66}" srcOrd="10" destOrd="0" presId="urn:microsoft.com/office/officeart/2005/8/layout/hProcess11"/>
    <dgm:cxn modelId="{010578BA-AFB8-4E0A-95A7-C443174A9F67}" type="presParOf" srcId="{88B43064-CCA6-474E-B34B-5C5F03DECC66}" destId="{02A25111-7EB2-4C4D-9B12-05BDB9EF86E5}" srcOrd="0" destOrd="0" presId="urn:microsoft.com/office/officeart/2005/8/layout/hProcess11"/>
    <dgm:cxn modelId="{19302A27-71D6-4EFA-8580-F4935141DDBA}" type="presParOf" srcId="{88B43064-CCA6-474E-B34B-5C5F03DECC66}" destId="{90B6621E-6480-4061-8BE2-B15F97E9049C}" srcOrd="1" destOrd="0" presId="urn:microsoft.com/office/officeart/2005/8/layout/hProcess11"/>
    <dgm:cxn modelId="{15E421C8-F7DA-4F57-895D-3BCC9FA90DF9}" type="presParOf" srcId="{88B43064-CCA6-474E-B34B-5C5F03DECC66}" destId="{9DF29EB2-2823-4F22-9BE4-BEC33C749AA4}" srcOrd="2" destOrd="0" presId="urn:microsoft.com/office/officeart/2005/8/layout/hProcess11"/>
    <dgm:cxn modelId="{1A3A7AFF-0D9B-4ED2-B4FD-66DCB852D419}" type="presParOf" srcId="{D9F6EE6A-8AD9-465F-BE2F-D17C10314BC1}" destId="{DE089888-4330-400F-9B4B-F54C4111D864}" srcOrd="11" destOrd="0" presId="urn:microsoft.com/office/officeart/2005/8/layout/hProcess11"/>
    <dgm:cxn modelId="{86FED990-4055-4E9C-B3D0-980C780F7641}" type="presParOf" srcId="{D9F6EE6A-8AD9-465F-BE2F-D17C10314BC1}" destId="{05FEE25C-1070-436D-88E9-E60E77A0E9F1}" srcOrd="12" destOrd="0" presId="urn:microsoft.com/office/officeart/2005/8/layout/hProcess11"/>
    <dgm:cxn modelId="{CE4FE3C7-E245-4F34-8A94-063EC4BC4195}" type="presParOf" srcId="{05FEE25C-1070-436D-88E9-E60E77A0E9F1}" destId="{CE81AB6C-3C06-4498-9794-40001DA90638}" srcOrd="0" destOrd="0" presId="urn:microsoft.com/office/officeart/2005/8/layout/hProcess11"/>
    <dgm:cxn modelId="{D0E329A6-5CD5-42DE-A756-660322812206}" type="presParOf" srcId="{05FEE25C-1070-436D-88E9-E60E77A0E9F1}" destId="{6A593E6B-914E-486D-84C3-03C92C5F58B2}" srcOrd="1" destOrd="0" presId="urn:microsoft.com/office/officeart/2005/8/layout/hProcess11"/>
    <dgm:cxn modelId="{CDEC0A6D-9941-4A38-9562-C540ACD6EB72}" type="presParOf" srcId="{05FEE25C-1070-436D-88E9-E60E77A0E9F1}" destId="{E3F89C5D-EE1F-41EF-9E69-846B36A528E0}" srcOrd="2" destOrd="0" presId="urn:microsoft.com/office/officeart/2005/8/layout/hProcess11"/>
    <dgm:cxn modelId="{0D474027-9DBA-447D-AD50-966E04249954}" type="presParOf" srcId="{D9F6EE6A-8AD9-465F-BE2F-D17C10314BC1}" destId="{E1FCB130-FA59-42DC-8BF0-9665A92CED21}" srcOrd="13" destOrd="0" presId="urn:microsoft.com/office/officeart/2005/8/layout/hProcess11"/>
    <dgm:cxn modelId="{F3E67277-EF2F-42B6-8FD9-34BE727B2E77}" type="presParOf" srcId="{D9F6EE6A-8AD9-465F-BE2F-D17C10314BC1}" destId="{08CC2F6A-C0E6-4128-8A18-671C531DD3A3}" srcOrd="14" destOrd="0" presId="urn:microsoft.com/office/officeart/2005/8/layout/hProcess11"/>
    <dgm:cxn modelId="{4E6AA44F-C67F-4DB0-9A0F-AFEFC49AE247}" type="presParOf" srcId="{08CC2F6A-C0E6-4128-8A18-671C531DD3A3}" destId="{EE24F573-8B32-4FC3-B67D-3F24E4C7B425}" srcOrd="0" destOrd="0" presId="urn:microsoft.com/office/officeart/2005/8/layout/hProcess11"/>
    <dgm:cxn modelId="{DA3493BB-1135-4946-9301-58F456F96ED4}" type="presParOf" srcId="{08CC2F6A-C0E6-4128-8A18-671C531DD3A3}" destId="{B5DD7C54-74EB-4783-B90F-C511D49C57F4}" srcOrd="1" destOrd="0" presId="urn:microsoft.com/office/officeart/2005/8/layout/hProcess11"/>
    <dgm:cxn modelId="{A488CC4E-9F5D-4D01-93C1-17DC3BEDB529}" type="presParOf" srcId="{08CC2F6A-C0E6-4128-8A18-671C531DD3A3}" destId="{9ACC1CEE-68E2-4806-86BA-6B9CE41CE6D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44FF3-6B50-4236-96C1-732ACC02299C}">
      <dsp:nvSpPr>
        <dsp:cNvPr id="0" name=""/>
        <dsp:cNvSpPr/>
      </dsp:nvSpPr>
      <dsp:spPr>
        <a:xfrm>
          <a:off x="0" y="982980"/>
          <a:ext cx="8763000" cy="13106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77A38-721A-402A-96A7-F13A0950C7B2}">
      <dsp:nvSpPr>
        <dsp:cNvPr id="0" name=""/>
        <dsp:cNvSpPr/>
      </dsp:nvSpPr>
      <dsp:spPr>
        <a:xfrm>
          <a:off x="312" y="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312" y="0"/>
        <a:ext cx="944440" cy="1310640"/>
      </dsp:txXfrm>
    </dsp:sp>
    <dsp:sp modelId="{656A3985-5196-4144-90D6-C04D7C047BFE}">
      <dsp:nvSpPr>
        <dsp:cNvPr id="0" name=""/>
        <dsp:cNvSpPr/>
      </dsp:nvSpPr>
      <dsp:spPr>
        <a:xfrm>
          <a:off x="308702"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B69AF-37AB-4785-BAD1-C11A0FDD717D}">
      <dsp:nvSpPr>
        <dsp:cNvPr id="0" name=""/>
        <dsp:cNvSpPr/>
      </dsp:nvSpPr>
      <dsp:spPr>
        <a:xfrm>
          <a:off x="991974" y="196596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991974" y="1965960"/>
        <a:ext cx="944440" cy="1310640"/>
      </dsp:txXfrm>
    </dsp:sp>
    <dsp:sp modelId="{78B1A864-EF9B-41E4-9138-3F27BB9999EF}">
      <dsp:nvSpPr>
        <dsp:cNvPr id="0" name=""/>
        <dsp:cNvSpPr/>
      </dsp:nvSpPr>
      <dsp:spPr>
        <a:xfrm>
          <a:off x="1300364"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929EC-A278-4181-BF76-062332283712}">
      <dsp:nvSpPr>
        <dsp:cNvPr id="0" name=""/>
        <dsp:cNvSpPr/>
      </dsp:nvSpPr>
      <dsp:spPr>
        <a:xfrm>
          <a:off x="1983636" y="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983636" y="0"/>
        <a:ext cx="944440" cy="1310640"/>
      </dsp:txXfrm>
    </dsp:sp>
    <dsp:sp modelId="{67FD336E-DDFA-49EC-ABC0-C8956F068138}">
      <dsp:nvSpPr>
        <dsp:cNvPr id="0" name=""/>
        <dsp:cNvSpPr/>
      </dsp:nvSpPr>
      <dsp:spPr>
        <a:xfrm>
          <a:off x="2292026"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17D8A-6813-4F60-81C5-28D51F54005E}">
      <dsp:nvSpPr>
        <dsp:cNvPr id="0" name=""/>
        <dsp:cNvSpPr/>
      </dsp:nvSpPr>
      <dsp:spPr>
        <a:xfrm>
          <a:off x="2975298" y="196596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2975298" y="1965960"/>
        <a:ext cx="944440" cy="1310640"/>
      </dsp:txXfrm>
    </dsp:sp>
    <dsp:sp modelId="{6B58141C-9162-46E8-A717-9B59CC26E80D}">
      <dsp:nvSpPr>
        <dsp:cNvPr id="0" name=""/>
        <dsp:cNvSpPr/>
      </dsp:nvSpPr>
      <dsp:spPr>
        <a:xfrm>
          <a:off x="3283688"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11958-366F-494A-89EF-BB3D473112D8}">
      <dsp:nvSpPr>
        <dsp:cNvPr id="0" name=""/>
        <dsp:cNvSpPr/>
      </dsp:nvSpPr>
      <dsp:spPr>
        <a:xfrm>
          <a:off x="3966961" y="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3966961" y="0"/>
        <a:ext cx="944440" cy="1310640"/>
      </dsp:txXfrm>
    </dsp:sp>
    <dsp:sp modelId="{E78E695E-C18C-4841-A21E-D53B7ED3DF58}">
      <dsp:nvSpPr>
        <dsp:cNvPr id="0" name=""/>
        <dsp:cNvSpPr/>
      </dsp:nvSpPr>
      <dsp:spPr>
        <a:xfrm>
          <a:off x="4275351"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25111-7EB2-4C4D-9B12-05BDB9EF86E5}">
      <dsp:nvSpPr>
        <dsp:cNvPr id="0" name=""/>
        <dsp:cNvSpPr/>
      </dsp:nvSpPr>
      <dsp:spPr>
        <a:xfrm>
          <a:off x="4958623" y="196596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4958623" y="1965960"/>
        <a:ext cx="944440" cy="1310640"/>
      </dsp:txXfrm>
    </dsp:sp>
    <dsp:sp modelId="{90B6621E-6480-4061-8BE2-B15F97E9049C}">
      <dsp:nvSpPr>
        <dsp:cNvPr id="0" name=""/>
        <dsp:cNvSpPr/>
      </dsp:nvSpPr>
      <dsp:spPr>
        <a:xfrm>
          <a:off x="5267013"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1AB6C-3C06-4498-9794-40001DA90638}">
      <dsp:nvSpPr>
        <dsp:cNvPr id="0" name=""/>
        <dsp:cNvSpPr/>
      </dsp:nvSpPr>
      <dsp:spPr>
        <a:xfrm>
          <a:off x="5950285" y="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5950285" y="0"/>
        <a:ext cx="944440" cy="1310640"/>
      </dsp:txXfrm>
    </dsp:sp>
    <dsp:sp modelId="{6A593E6B-914E-486D-84C3-03C92C5F58B2}">
      <dsp:nvSpPr>
        <dsp:cNvPr id="0" name=""/>
        <dsp:cNvSpPr/>
      </dsp:nvSpPr>
      <dsp:spPr>
        <a:xfrm>
          <a:off x="6258675"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F573-8B32-4FC3-B67D-3F24E4C7B425}">
      <dsp:nvSpPr>
        <dsp:cNvPr id="0" name=""/>
        <dsp:cNvSpPr/>
      </dsp:nvSpPr>
      <dsp:spPr>
        <a:xfrm>
          <a:off x="6941947" y="1965960"/>
          <a:ext cx="94444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6941947" y="1965960"/>
        <a:ext cx="944440" cy="1310640"/>
      </dsp:txXfrm>
    </dsp:sp>
    <dsp:sp modelId="{B5DD7C54-74EB-4783-B90F-C511D49C57F4}">
      <dsp:nvSpPr>
        <dsp:cNvPr id="0" name=""/>
        <dsp:cNvSpPr/>
      </dsp:nvSpPr>
      <dsp:spPr>
        <a:xfrm>
          <a:off x="7250337" y="1474469"/>
          <a:ext cx="327660" cy="327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1" y="0"/>
            <a:ext cx="4034745" cy="35115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a:lvl1pPr>
          </a:lstStyle>
          <a:p>
            <a:pPr>
              <a:defRPr/>
            </a:pPr>
            <a:endParaRPr lang="en-US" dirty="0"/>
          </a:p>
        </p:txBody>
      </p:sp>
      <p:sp>
        <p:nvSpPr>
          <p:cNvPr id="167939" name="Rectangle 3"/>
          <p:cNvSpPr>
            <a:spLocks noGrp="1" noChangeArrowheads="1"/>
          </p:cNvSpPr>
          <p:nvPr>
            <p:ph type="dt" sz="quarter" idx="1"/>
          </p:nvPr>
        </p:nvSpPr>
        <p:spPr bwMode="auto">
          <a:xfrm>
            <a:off x="5272751" y="0"/>
            <a:ext cx="4034745" cy="35115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a:lvl1pPr>
          </a:lstStyle>
          <a:p>
            <a:pPr>
              <a:defRPr/>
            </a:pPr>
            <a:endParaRPr lang="en-US" dirty="0"/>
          </a:p>
        </p:txBody>
      </p:sp>
      <p:sp>
        <p:nvSpPr>
          <p:cNvPr id="167940" name="Rectangle 4"/>
          <p:cNvSpPr>
            <a:spLocks noGrp="1" noChangeArrowheads="1"/>
          </p:cNvSpPr>
          <p:nvPr>
            <p:ph type="ftr" sz="quarter" idx="2"/>
          </p:nvPr>
        </p:nvSpPr>
        <p:spPr bwMode="auto">
          <a:xfrm>
            <a:off x="1" y="6670320"/>
            <a:ext cx="4034745" cy="351155"/>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a:lvl1pPr>
          </a:lstStyle>
          <a:p>
            <a:pPr>
              <a:defRPr/>
            </a:pPr>
            <a:endParaRPr lang="en-US" dirty="0"/>
          </a:p>
        </p:txBody>
      </p:sp>
      <p:sp>
        <p:nvSpPr>
          <p:cNvPr id="167941" name="Rectangle 5"/>
          <p:cNvSpPr>
            <a:spLocks noGrp="1" noChangeArrowheads="1"/>
          </p:cNvSpPr>
          <p:nvPr>
            <p:ph type="sldNum" sz="quarter" idx="3"/>
          </p:nvPr>
        </p:nvSpPr>
        <p:spPr bwMode="auto">
          <a:xfrm>
            <a:off x="5272751" y="6670320"/>
            <a:ext cx="4034745" cy="351155"/>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a:lvl1pPr>
          </a:lstStyle>
          <a:p>
            <a:pPr>
              <a:defRPr/>
            </a:pPr>
            <a:fld id="{B60EC365-6788-47A5-9B50-4E1E441C1D48}" type="slidenum">
              <a:rPr lang="en-US"/>
              <a:pPr>
                <a:defRPr/>
              </a:pPr>
              <a:t>‹#›</a:t>
            </a:fld>
            <a:endParaRPr lang="en-US" dirty="0"/>
          </a:p>
        </p:txBody>
      </p:sp>
    </p:spTree>
    <p:extLst>
      <p:ext uri="{BB962C8B-B14F-4D97-AF65-F5344CB8AC3E}">
        <p14:creationId xmlns:p14="http://schemas.microsoft.com/office/powerpoint/2010/main" val="3893753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4034745" cy="35115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773">
              <a:defRPr sz="1200"/>
            </a:lvl1pPr>
          </a:lstStyle>
          <a:p>
            <a:pPr>
              <a:defRPr/>
            </a:pPr>
            <a:endParaRPr lang="en-US" dirty="0"/>
          </a:p>
        </p:txBody>
      </p:sp>
      <p:sp>
        <p:nvSpPr>
          <p:cNvPr id="12291" name="Rectangle 3"/>
          <p:cNvSpPr>
            <a:spLocks noGrp="1" noChangeArrowheads="1"/>
          </p:cNvSpPr>
          <p:nvPr>
            <p:ph type="dt" idx="1"/>
          </p:nvPr>
        </p:nvSpPr>
        <p:spPr bwMode="auto">
          <a:xfrm>
            <a:off x="5272751" y="0"/>
            <a:ext cx="4034745" cy="35115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773">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1713" y="3335972"/>
            <a:ext cx="7445675" cy="316039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6670320"/>
            <a:ext cx="4034745" cy="35115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773">
              <a:defRPr sz="1200"/>
            </a:lvl1pPr>
          </a:lstStyle>
          <a:p>
            <a:pPr>
              <a:defRPr/>
            </a:pPr>
            <a:endParaRPr lang="en-US" dirty="0"/>
          </a:p>
        </p:txBody>
      </p:sp>
      <p:sp>
        <p:nvSpPr>
          <p:cNvPr id="12295" name="Rectangle 7"/>
          <p:cNvSpPr>
            <a:spLocks noGrp="1" noChangeArrowheads="1"/>
          </p:cNvSpPr>
          <p:nvPr>
            <p:ph type="sldNum" sz="quarter" idx="5"/>
          </p:nvPr>
        </p:nvSpPr>
        <p:spPr bwMode="auto">
          <a:xfrm>
            <a:off x="5272751" y="6670320"/>
            <a:ext cx="4034745" cy="35115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773">
              <a:defRPr sz="1200"/>
            </a:lvl1pPr>
          </a:lstStyle>
          <a:p>
            <a:pPr>
              <a:defRPr/>
            </a:pPr>
            <a:fld id="{ACE8B726-0DCC-4F74-B33E-C3F18A180A6F}" type="slidenum">
              <a:rPr lang="en-US"/>
              <a:pPr>
                <a:defRPr/>
              </a:pPr>
              <a:t>‹#›</a:t>
            </a:fld>
            <a:endParaRPr lang="en-US" dirty="0"/>
          </a:p>
        </p:txBody>
      </p:sp>
    </p:spTree>
    <p:extLst>
      <p:ext uri="{BB962C8B-B14F-4D97-AF65-F5344CB8AC3E}">
        <p14:creationId xmlns:p14="http://schemas.microsoft.com/office/powerpoint/2010/main" val="377146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erc.ra.utk.edu/etcfc/docs/EPAFactSheet-cng.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 Although CNG is flammable, it has a narrow flammability range, according to the </a:t>
            </a:r>
            <a:r>
              <a:rPr lang="en-US" dirty="0" smtClean="0">
                <a:hlinkClick r:id="rId3"/>
              </a:rPr>
              <a:t>U.S. Environmental Protection Agency</a:t>
            </a:r>
            <a:r>
              <a:rPr lang="en-US" dirty="0" smtClean="0"/>
              <a:t>, making it an inherently safe fuel. Strict safety standards make CNG vehicles as safe as gasoline-powered vehicles. In the event of a spill or accidental release, CNG poses no threat to land or water, as it is nontoxic. CNG also disperses rapidly, minimizing ignition risk when compared to gasoline. Natural gas is lighter than air and will not pool as a liquid or vapor. Nevertheless, indoor leaks can form a flammable mixture in the vicinity of an ignition source.</a:t>
            </a:r>
          </a:p>
          <a:p>
            <a:r>
              <a:rPr lang="en-US" dirty="0" smtClean="0"/>
              <a:t>CNG is primarily methane, which is a greenhouse gas that could contribute to global climate change if leaked. Methane is slightly soluble in water and under certain anaerobic conditions does not biodegrade. If excess amounts accumulate, the gas can bubble in water creating a possible risk of fire or explosion.</a:t>
            </a:r>
          </a:p>
          <a:p>
            <a:r>
              <a:rPr lang="en-US" dirty="0" smtClean="0"/>
              <a:t>Reported incidents of CNG bus fires are related to engine failures, not the use of natural gas. Natural gas buses have onboard gas detectors and other safety devices such as tank safety valves that only allow fuel flow when the engine is on. Also, the tanks must be periodically inspected by the U.S. Department of Transportation.</a:t>
            </a:r>
          </a:p>
          <a:p>
            <a:r>
              <a:rPr lang="en-US" dirty="0" smtClean="0"/>
              <a:t>There are, however, some safety concerns with CNG buses compared to diesel fuel buses, such as greater breaking distance due to increased fuel storage system weight. This is a relatively small concern, however, because the fuel system is a small fraction of a bus’ total weight. CNG buses also might accelerate more slowly than their diesel counterparts.</a:t>
            </a:r>
          </a:p>
          <a:p>
            <a:endParaRPr lang="en-US" dirty="0" smtClean="0"/>
          </a:p>
          <a:p>
            <a:r>
              <a:rPr lang="en-US" dirty="0" smtClean="0"/>
              <a:t>With</a:t>
            </a:r>
            <a:r>
              <a:rPr lang="en-US" baseline="0" dirty="0" smtClean="0"/>
              <a:t> 24 Gallon CNG tanks these trucks also have similar range.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to </a:t>
            </a:r>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2</a:t>
            </a:fld>
            <a:endParaRPr lang="en-US" dirty="0"/>
          </a:p>
        </p:txBody>
      </p:sp>
    </p:spTree>
    <p:extLst>
      <p:ext uri="{BB962C8B-B14F-4D97-AF65-F5344CB8AC3E}">
        <p14:creationId xmlns:p14="http://schemas.microsoft.com/office/powerpoint/2010/main" val="61337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of the graphic shows the total US with the</a:t>
            </a:r>
            <a:r>
              <a:rPr lang="en-US" baseline="0" dirty="0" smtClean="0"/>
              <a:t> bottom portion representing TX’s contribution.</a:t>
            </a:r>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3</a:t>
            </a:fld>
            <a:endParaRPr lang="en-US" dirty="0"/>
          </a:p>
        </p:txBody>
      </p:sp>
    </p:spTree>
    <p:extLst>
      <p:ext uri="{BB962C8B-B14F-4D97-AF65-F5344CB8AC3E}">
        <p14:creationId xmlns:p14="http://schemas.microsoft.com/office/powerpoint/2010/main" val="264213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spot price for natural gas increases 2.5X, it has a minimal impact on the price</a:t>
            </a:r>
          </a:p>
          <a:p>
            <a:r>
              <a:rPr lang="en-US" dirty="0" smtClean="0"/>
              <a:t>at the pump.  If the price of oil increases 2.5X… </a:t>
            </a:r>
          </a:p>
          <a:p>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6</a:t>
            </a:fld>
            <a:endParaRPr lang="en-US" dirty="0"/>
          </a:p>
        </p:txBody>
      </p:sp>
    </p:spTree>
    <p:extLst>
      <p:ext uri="{BB962C8B-B14F-4D97-AF65-F5344CB8AC3E}">
        <p14:creationId xmlns:p14="http://schemas.microsoft.com/office/powerpoint/2010/main" val="22392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8</a:t>
            </a:fld>
            <a:endParaRPr lang="en-US" dirty="0"/>
          </a:p>
        </p:txBody>
      </p:sp>
    </p:spTree>
    <p:extLst>
      <p:ext uri="{BB962C8B-B14F-4D97-AF65-F5344CB8AC3E}">
        <p14:creationId xmlns:p14="http://schemas.microsoft.com/office/powerpoint/2010/main" val="9686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TX to have 2</a:t>
            </a:r>
            <a:r>
              <a:rPr lang="en-US" baseline="30000" dirty="0" smtClean="0"/>
              <a:t>nd</a:t>
            </a:r>
            <a:r>
              <a:rPr lang="en-US" dirty="0" smtClean="0"/>
              <a:t> largest LNG infrastructure after California </a:t>
            </a:r>
            <a:r>
              <a:rPr lang="en-US" dirty="0" err="1" smtClean="0"/>
              <a:t>California</a:t>
            </a:r>
            <a:r>
              <a:rPr lang="en-US" dirty="0" smtClean="0"/>
              <a:t> has more stations currently with 38 existing but are only adding 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a:buAutoNum type="arabicPeriod"/>
            </a:pPr>
            <a:r>
              <a:rPr lang="en-US" sz="1200" dirty="0" smtClean="0">
                <a:solidFill>
                  <a:srgbClr val="1F497D"/>
                </a:solidFill>
                <a:latin typeface="Calibri"/>
              </a:rPr>
              <a:t>DART </a:t>
            </a:r>
            <a:r>
              <a:rPr lang="en-US" sz="1200" b="0" dirty="0" smtClean="0">
                <a:solidFill>
                  <a:srgbClr val="1F497D"/>
                </a:solidFill>
                <a:latin typeface="Calibri"/>
              </a:rPr>
              <a:t>– 460 New Buses, 200 </a:t>
            </a:r>
            <a:r>
              <a:rPr lang="en-US" sz="1200" b="0" dirty="0" err="1" smtClean="0">
                <a:solidFill>
                  <a:srgbClr val="1F497D"/>
                </a:solidFill>
                <a:latin typeface="Calibri"/>
              </a:rPr>
              <a:t>Paratransit</a:t>
            </a:r>
            <a:r>
              <a:rPr lang="en-US" sz="1200" b="0" dirty="0" smtClean="0">
                <a:solidFill>
                  <a:srgbClr val="1F497D"/>
                </a:solidFill>
                <a:latin typeface="Calibri"/>
              </a:rPr>
              <a:t> Vehicles– 100% of bus fleet to run on CNG </a:t>
            </a:r>
          </a:p>
          <a:p>
            <a:pPr>
              <a:buAutoNum type="arabicPeriod"/>
            </a:pPr>
            <a:r>
              <a:rPr lang="en-US" sz="1200" dirty="0" smtClean="0">
                <a:solidFill>
                  <a:srgbClr val="1F497D"/>
                </a:solidFill>
                <a:latin typeface="Calibri"/>
              </a:rPr>
              <a:t>DFW Airport </a:t>
            </a:r>
            <a:r>
              <a:rPr lang="en-US" sz="1200" b="0" dirty="0" smtClean="0">
                <a:solidFill>
                  <a:srgbClr val="1F497D"/>
                </a:solidFill>
                <a:latin typeface="Calibri"/>
              </a:rPr>
              <a:t>- &gt;500 CNG maintenance vehicles, 95% run on CNG  </a:t>
            </a:r>
            <a:r>
              <a:rPr lang="en-US" sz="1200" dirty="0" smtClean="0">
                <a:solidFill>
                  <a:srgbClr val="1F497D"/>
                </a:solidFill>
                <a:latin typeface="Calibri"/>
              </a:rPr>
              <a:t> </a:t>
            </a:r>
          </a:p>
          <a:p>
            <a:pPr>
              <a:buAutoNum type="arabicPeriod"/>
            </a:pPr>
            <a:r>
              <a:rPr lang="en-US" sz="1200" dirty="0" smtClean="0">
                <a:solidFill>
                  <a:srgbClr val="1F497D"/>
                </a:solidFill>
                <a:latin typeface="Calibri"/>
              </a:rPr>
              <a:t>Oil and Gas Service Companies </a:t>
            </a:r>
            <a:r>
              <a:rPr lang="en-US" sz="1200" b="0" dirty="0" smtClean="0">
                <a:solidFill>
                  <a:srgbClr val="1F497D"/>
                </a:solidFill>
                <a:latin typeface="Calibri"/>
              </a:rPr>
              <a:t>- Green Energy Oilfield Services  and Dillon Transport</a:t>
            </a:r>
          </a:p>
          <a:p>
            <a:pPr>
              <a:buAutoNum type="arabicPeriod"/>
            </a:pPr>
            <a:r>
              <a:rPr lang="en-US" sz="1200" dirty="0" smtClean="0">
                <a:solidFill>
                  <a:srgbClr val="1F497D"/>
                </a:solidFill>
                <a:latin typeface="Calibri"/>
              </a:rPr>
              <a:t>Waste Management </a:t>
            </a:r>
            <a:r>
              <a:rPr lang="en-US" sz="1200" b="0" dirty="0" smtClean="0">
                <a:solidFill>
                  <a:srgbClr val="1F497D"/>
                </a:solidFill>
                <a:latin typeface="Calibri"/>
              </a:rPr>
              <a:t>–to convert 100% of fleet to CNG, HQ in TX  &gt;18,342 trucks</a:t>
            </a:r>
          </a:p>
          <a:p>
            <a:pPr>
              <a:buAutoNum type="arabicPeriod"/>
            </a:pPr>
            <a:r>
              <a:rPr lang="en-US" sz="1200" dirty="0" smtClean="0">
                <a:solidFill>
                  <a:srgbClr val="1F497D"/>
                </a:solidFill>
                <a:latin typeface="Calibri"/>
              </a:rPr>
              <a:t>Sysco </a:t>
            </a:r>
            <a:r>
              <a:rPr lang="en-US" sz="1200" b="0" dirty="0" smtClean="0">
                <a:solidFill>
                  <a:srgbClr val="1F497D"/>
                </a:solidFill>
                <a:latin typeface="Calibri"/>
              </a:rPr>
              <a:t>–to convert 100% of fleet to LNG/CNG,  HQ in TX, largest private truck fleet in North America &gt;9,000 trucks has &gt;215 LNG powered trucks in CA.</a:t>
            </a:r>
          </a:p>
          <a:p>
            <a:pPr>
              <a:buFont typeface="Wingdings" pitchFamily="2" charset="2"/>
              <a:buAutoNum type="arabicPeriod"/>
            </a:pPr>
            <a:r>
              <a:rPr lang="en-US" sz="1200" dirty="0" smtClean="0">
                <a:solidFill>
                  <a:srgbClr val="1F497D"/>
                </a:solidFill>
                <a:latin typeface="Calibri"/>
              </a:rPr>
              <a:t>Pepsi/Frito-Lay </a:t>
            </a:r>
            <a:r>
              <a:rPr lang="en-US" sz="1200" b="0" dirty="0" smtClean="0">
                <a:solidFill>
                  <a:srgbClr val="1F497D"/>
                </a:solidFill>
                <a:latin typeface="Calibri"/>
              </a:rPr>
              <a:t>–  After successful pilot project, 67 trucks purchased, deployment includes Irving.  </a:t>
            </a:r>
          </a:p>
          <a:p>
            <a:pPr>
              <a:buAutoNum type="arabicPeriod"/>
            </a:pPr>
            <a:r>
              <a:rPr lang="en-US" sz="1200" dirty="0" smtClean="0">
                <a:solidFill>
                  <a:srgbClr val="1F497D"/>
                </a:solidFill>
                <a:latin typeface="Calibri"/>
              </a:rPr>
              <a:t>Central Freight </a:t>
            </a:r>
            <a:r>
              <a:rPr lang="en-US" sz="1200" b="0" dirty="0" smtClean="0">
                <a:solidFill>
                  <a:srgbClr val="1F497D"/>
                </a:solidFill>
                <a:latin typeface="Calibri"/>
              </a:rPr>
              <a:t>- HQ in TX has &gt;5,000 trucks investing in CNG Tractors. 15 trucks in TX.  Partners with Swift Transport interested in converting trucks.</a:t>
            </a:r>
          </a:p>
          <a:p>
            <a:pPr>
              <a:buAutoNum type="arabicPeriod"/>
            </a:pPr>
            <a:r>
              <a:rPr lang="en-US" sz="1200" dirty="0" smtClean="0">
                <a:solidFill>
                  <a:srgbClr val="1F497D"/>
                </a:solidFill>
                <a:latin typeface="Calibri"/>
              </a:rPr>
              <a:t>Ryder </a:t>
            </a:r>
            <a:r>
              <a:rPr lang="en-US" sz="1200" b="0" dirty="0" smtClean="0">
                <a:solidFill>
                  <a:srgbClr val="1F497D"/>
                </a:solidFill>
                <a:latin typeface="Calibri"/>
              </a:rPr>
              <a:t>– Approved for station grant for Grand Prairie facility, working on TX program.</a:t>
            </a:r>
          </a:p>
          <a:p>
            <a:pPr>
              <a:buAutoNum type="arabicPeriod"/>
            </a:pPr>
            <a:r>
              <a:rPr lang="en-US" sz="1200" dirty="0" smtClean="0">
                <a:solidFill>
                  <a:srgbClr val="1F497D"/>
                </a:solidFill>
                <a:latin typeface="Calibri"/>
              </a:rPr>
              <a:t>UPS </a:t>
            </a:r>
            <a:r>
              <a:rPr lang="en-US" sz="1200" b="0" dirty="0" smtClean="0">
                <a:solidFill>
                  <a:srgbClr val="1F497D"/>
                </a:solidFill>
                <a:latin typeface="Calibri"/>
              </a:rPr>
              <a:t>– Opening LCNG stations in all points of TCTT with `200 trucks at each point.</a:t>
            </a:r>
          </a:p>
          <a:p>
            <a:pPr>
              <a:buFont typeface="Wingdings" pitchFamily="2" charset="2"/>
              <a:buAutoNum type="arabicPeriod"/>
            </a:pPr>
            <a:r>
              <a:rPr lang="en-US" sz="1200" dirty="0" smtClean="0">
                <a:solidFill>
                  <a:srgbClr val="1F497D"/>
                </a:solidFill>
                <a:latin typeface="Calibri"/>
              </a:rPr>
              <a:t>FedEx </a:t>
            </a:r>
            <a:r>
              <a:rPr lang="en-US" sz="1200" b="0" dirty="0" smtClean="0">
                <a:solidFill>
                  <a:srgbClr val="1F497D"/>
                </a:solidFill>
                <a:latin typeface="Calibri"/>
              </a:rPr>
              <a:t>–  Purchased first LNG trucks for their Dallas-based fleet.</a:t>
            </a:r>
          </a:p>
          <a:p>
            <a:pPr>
              <a:buAutoNum type="arabicPeriod"/>
            </a:pPr>
            <a:r>
              <a:rPr lang="en-US" sz="1200" dirty="0" err="1" smtClean="0">
                <a:solidFill>
                  <a:srgbClr val="1F497D"/>
                </a:solidFill>
                <a:latin typeface="Calibri"/>
              </a:rPr>
              <a:t>Atmos</a:t>
            </a:r>
            <a:r>
              <a:rPr lang="en-US" sz="1200" dirty="0" smtClean="0">
                <a:solidFill>
                  <a:srgbClr val="1F497D"/>
                </a:solidFill>
                <a:latin typeface="Calibri"/>
              </a:rPr>
              <a:t> – P</a:t>
            </a:r>
            <a:r>
              <a:rPr lang="en-US" sz="1200" b="0" dirty="0" smtClean="0">
                <a:solidFill>
                  <a:srgbClr val="1F497D"/>
                </a:solidFill>
                <a:latin typeface="Calibri"/>
              </a:rPr>
              <a:t>urchasing more NGVs, providing land for Arlington station.</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9</a:t>
            </a:fld>
            <a:endParaRPr lang="en-US" dirty="0"/>
          </a:p>
        </p:txBody>
      </p:sp>
    </p:spTree>
    <p:extLst>
      <p:ext uri="{BB962C8B-B14F-4D97-AF65-F5344CB8AC3E}">
        <p14:creationId xmlns:p14="http://schemas.microsoft.com/office/powerpoint/2010/main" val="199712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Consortiums – N TX, Houston, San Antonio, E TX</a:t>
            </a:r>
          </a:p>
          <a:p>
            <a:r>
              <a:rPr lang="en-US" sz="1200" dirty="0" smtClean="0"/>
              <a:t>City, County and State Business Development Leaders</a:t>
            </a:r>
          </a:p>
          <a:p>
            <a:r>
              <a:rPr lang="en-US" sz="1200" dirty="0" smtClean="0"/>
              <a:t>Fleets – The Trucking Industry provides &gt;$223B annually in TX</a:t>
            </a:r>
          </a:p>
          <a:p>
            <a:r>
              <a:rPr lang="en-US" sz="1200" dirty="0" smtClean="0"/>
              <a:t>Natural Gas Producers – Texas #1 Producer of Natural Gas</a:t>
            </a:r>
          </a:p>
          <a:p>
            <a:r>
              <a:rPr lang="en-US" sz="1200" dirty="0" smtClean="0"/>
              <a:t>Vehicle Conversion Companies</a:t>
            </a:r>
          </a:p>
          <a:p>
            <a:r>
              <a:rPr lang="en-US" sz="1200" dirty="0" smtClean="0"/>
              <a:t>Station Equipment Manufacturers</a:t>
            </a:r>
          </a:p>
          <a:p>
            <a:r>
              <a:rPr lang="en-US" sz="1200" dirty="0" smtClean="0"/>
              <a:t>Auto Manufacturers </a:t>
            </a:r>
          </a:p>
          <a:p>
            <a:r>
              <a:rPr lang="en-US" sz="1200" dirty="0" smtClean="0"/>
              <a:t>Academic Institutions </a:t>
            </a:r>
          </a:p>
          <a:p>
            <a:r>
              <a:rPr lang="en-US" sz="1200" dirty="0" smtClean="0"/>
              <a:t>Policy Makers &amp; Administrators </a:t>
            </a:r>
          </a:p>
          <a:p>
            <a:r>
              <a:rPr lang="en-US" sz="1200" dirty="0" smtClean="0"/>
              <a:t>Non-profit Organizations </a:t>
            </a:r>
          </a:p>
          <a:p>
            <a:r>
              <a:rPr lang="en-US" sz="1200" dirty="0" smtClean="0"/>
              <a:t>Entrepreneurs </a:t>
            </a:r>
          </a:p>
          <a:p>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11</a:t>
            </a:fld>
            <a:endParaRPr lang="en-US" dirty="0"/>
          </a:p>
        </p:txBody>
      </p:sp>
    </p:spTree>
    <p:extLst>
      <p:ext uri="{BB962C8B-B14F-4D97-AF65-F5344CB8AC3E}">
        <p14:creationId xmlns:p14="http://schemas.microsoft.com/office/powerpoint/2010/main" val="333053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90 </a:t>
            </a:r>
            <a:r>
              <a:rPr lang="en-US" b="1" dirty="0" err="1"/>
              <a:t>Bcf</a:t>
            </a:r>
            <a:r>
              <a:rPr lang="en-US" b="1" dirty="0"/>
              <a:t>/D = </a:t>
            </a:r>
            <a:r>
              <a:rPr lang="en-US" dirty="0"/>
              <a:t>100% of the fuel market for each segment, understanding a subset of each market would move the needle for gas consumption in the US</a:t>
            </a:r>
          </a:p>
          <a:p>
            <a:endParaRPr lang="en-US" b="1" dirty="0"/>
          </a:p>
          <a:p>
            <a:endParaRPr lang="en-US" dirty="0"/>
          </a:p>
          <a:p>
            <a:pPr eaLnBrk="1" hangingPunct="1">
              <a:lnSpc>
                <a:spcPct val="80000"/>
              </a:lnSpc>
            </a:pPr>
            <a:r>
              <a:rPr lang="en-US" sz="1400" b="1" dirty="0">
                <a:cs typeface="ＭＳ Ｐゴシック"/>
              </a:rPr>
              <a:t>Light Duty Mass Markets </a:t>
            </a:r>
            <a:r>
              <a:rPr lang="en-US" sz="1400" dirty="0">
                <a:cs typeface="ＭＳ Ｐゴシック"/>
              </a:rPr>
              <a:t>represent the voice of the North American public - </a:t>
            </a:r>
            <a:r>
              <a:rPr lang="en-US" dirty="0">
                <a:solidFill>
                  <a:srgbClr val="005072"/>
                </a:solidFill>
                <a:ea typeface="ＭＳ Ｐゴシック"/>
              </a:rPr>
              <a:t>requires approach through Bi-Fuel CNG hybrid platforms</a:t>
            </a:r>
          </a:p>
          <a:p>
            <a:pPr eaLnBrk="1" hangingPunct="1">
              <a:lnSpc>
                <a:spcPct val="80000"/>
              </a:lnSpc>
            </a:pPr>
            <a:r>
              <a:rPr lang="en-US" sz="1400" b="1" dirty="0">
                <a:cs typeface="ＭＳ Ｐゴシック"/>
              </a:rPr>
              <a:t>Heavy Duty Off-Road LNG </a:t>
            </a:r>
            <a:r>
              <a:rPr lang="en-US" sz="1400" dirty="0">
                <a:cs typeface="ＭＳ Ｐゴシック"/>
              </a:rPr>
              <a:t>has strong economics - </a:t>
            </a:r>
            <a:r>
              <a:rPr lang="en-US" dirty="0">
                <a:solidFill>
                  <a:srgbClr val="005072"/>
                </a:solidFill>
                <a:ea typeface="ＭＳ Ｐゴシック"/>
              </a:rPr>
              <a:t>market is “led by” Natural Gas Operations enabling Mining, Marine, Rail &amp; Construction feasibility</a:t>
            </a:r>
            <a:endParaRPr lang="en-US" b="1" dirty="0">
              <a:solidFill>
                <a:schemeClr val="tx2"/>
              </a:solidFill>
              <a:ea typeface="ＭＳ Ｐゴシック"/>
            </a:endParaRPr>
          </a:p>
          <a:p>
            <a:pPr eaLnBrk="1" hangingPunct="1">
              <a:lnSpc>
                <a:spcPct val="80000"/>
              </a:lnSpc>
            </a:pPr>
            <a:r>
              <a:rPr lang="en-US" sz="1400" b="1" dirty="0">
                <a:cs typeface="ＭＳ Ｐゴシック"/>
              </a:rPr>
              <a:t>Heavy Duty On-Road </a:t>
            </a:r>
            <a:r>
              <a:rPr lang="en-US" sz="1400" dirty="0">
                <a:cs typeface="ＭＳ Ｐゴシック"/>
              </a:rPr>
              <a:t>provides national “connect the dots” visibility - </a:t>
            </a:r>
            <a:r>
              <a:rPr lang="en-US" dirty="0">
                <a:solidFill>
                  <a:srgbClr val="005072"/>
                </a:solidFill>
                <a:ea typeface="ＭＳ Ｐゴシック"/>
              </a:rPr>
              <a:t>market is “growing” as Class 8 tractor product selection expands in 2012-2014</a:t>
            </a:r>
            <a:endParaRPr lang="en-US" dirty="0">
              <a:solidFill>
                <a:schemeClr val="tx2"/>
              </a:solidFill>
              <a:ea typeface="ＭＳ Ｐゴシック"/>
            </a:endParaRPr>
          </a:p>
          <a:p>
            <a:pPr eaLnBrk="1" hangingPunct="1">
              <a:lnSpc>
                <a:spcPct val="80000"/>
              </a:lnSpc>
            </a:pPr>
            <a:r>
              <a:rPr lang="en-US" sz="1400" b="1" dirty="0">
                <a:cs typeface="ＭＳ Ｐゴシック"/>
              </a:rPr>
              <a:t>Medium to Heavy Duty  </a:t>
            </a:r>
            <a:r>
              <a:rPr lang="en-US" sz="1400" dirty="0">
                <a:cs typeface="ＭＳ Ｐゴシック"/>
              </a:rPr>
              <a:t>includes</a:t>
            </a:r>
            <a:r>
              <a:rPr lang="en-US" sz="1400" b="1" dirty="0">
                <a:cs typeface="ＭＳ Ｐゴシック"/>
              </a:rPr>
              <a:t> </a:t>
            </a:r>
            <a:r>
              <a:rPr lang="en-US" sz="1400" dirty="0">
                <a:cs typeface="ＭＳ Ｐゴシック"/>
              </a:rPr>
              <a:t>refuse, public transit, and ports  - maturing market, </a:t>
            </a:r>
            <a:r>
              <a:rPr lang="en-US" dirty="0">
                <a:solidFill>
                  <a:srgbClr val="005072"/>
                </a:solidFill>
                <a:ea typeface="ＭＳ Ｐゴシック"/>
              </a:rPr>
              <a:t>governmental mandates &amp; incentives are working, Transit buses</a:t>
            </a:r>
            <a:r>
              <a:rPr lang="en-US" b="1" dirty="0" smtClean="0"/>
              <a:t> </a:t>
            </a:r>
            <a:r>
              <a:rPr lang="en-US" dirty="0" smtClean="0"/>
              <a:t>now account for about 62% of all vehicular natural gas use.</a:t>
            </a:r>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reference case is a significant increase</a:t>
            </a:r>
            <a:r>
              <a:rPr lang="en-US" baseline="0" dirty="0" smtClean="0"/>
              <a:t> and changes the transportation environment with the addition of 3.6 million NGVs by 2032</a:t>
            </a:r>
            <a:endParaRPr lang="en-US" dirty="0"/>
          </a:p>
        </p:txBody>
      </p:sp>
      <p:sp>
        <p:nvSpPr>
          <p:cNvPr id="4" name="Slide Number Placeholder 3"/>
          <p:cNvSpPr>
            <a:spLocks noGrp="1"/>
          </p:cNvSpPr>
          <p:nvPr>
            <p:ph type="sldNum" sz="quarter" idx="10"/>
          </p:nvPr>
        </p:nvSpPr>
        <p:spPr/>
        <p:txBody>
          <a:bodyPr/>
          <a:lstStyle/>
          <a:p>
            <a:pPr>
              <a:defRPr/>
            </a:pPr>
            <a:fld id="{ACE8B726-0DCC-4F74-B33E-C3F18A180A6F}" type="slidenum">
              <a:rPr lang="en-US" smtClean="0"/>
              <a:pPr>
                <a:defRPr/>
              </a:pPr>
              <a:t>13</a:t>
            </a:fld>
            <a:endParaRPr lang="en-US" dirty="0"/>
          </a:p>
        </p:txBody>
      </p:sp>
    </p:spTree>
    <p:extLst>
      <p:ext uri="{BB962C8B-B14F-4D97-AF65-F5344CB8AC3E}">
        <p14:creationId xmlns:p14="http://schemas.microsoft.com/office/powerpoint/2010/main" val="1547491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2007Hi-techPhoto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169987" name="Rectangle 3"/>
          <p:cNvSpPr>
            <a:spLocks noGrp="1" noChangeArrowheads="1"/>
          </p:cNvSpPr>
          <p:nvPr>
            <p:ph type="ctrTitle"/>
          </p:nvPr>
        </p:nvSpPr>
        <p:spPr>
          <a:xfrm>
            <a:off x="4800600" y="2743200"/>
            <a:ext cx="4343400" cy="1371600"/>
          </a:xfrm>
          <a:ln algn="ctr"/>
          <a:effectLst>
            <a:outerShdw dist="17961" dir="2700000" algn="ctr" rotWithShape="0">
              <a:schemeClr val="tx1"/>
            </a:outerShdw>
          </a:effectLst>
        </p:spPr>
        <p:txBody>
          <a:bodyPr anchor="t"/>
          <a:lstStyle>
            <a:lvl1pPr>
              <a:buClr>
                <a:srgbClr val="006600"/>
              </a:buClr>
              <a:defRPr/>
            </a:lvl1pPr>
          </a:lstStyle>
          <a:p>
            <a:r>
              <a:rPr lang="en-US"/>
              <a:t>Click to edit Master title style</a:t>
            </a:r>
          </a:p>
        </p:txBody>
      </p:sp>
      <p:sp>
        <p:nvSpPr>
          <p:cNvPr id="169988" name="Rectangle 4"/>
          <p:cNvSpPr>
            <a:spLocks noGrp="1" noChangeArrowheads="1"/>
          </p:cNvSpPr>
          <p:nvPr>
            <p:ph type="subTitle" idx="1"/>
          </p:nvPr>
        </p:nvSpPr>
        <p:spPr>
          <a:xfrm>
            <a:off x="4876800" y="4419600"/>
            <a:ext cx="4267200" cy="533400"/>
          </a:xfrm>
          <a:ln algn="ctr"/>
          <a:effectLst>
            <a:outerShdw dist="17961" dir="2700000" algn="ctr" rotWithShape="0">
              <a:schemeClr val="tx1"/>
            </a:outerShdw>
          </a:effectLst>
        </p:spPr>
        <p:txBody>
          <a:bodyPr/>
          <a:lstStyle>
            <a:lvl1pPr marL="0" indent="0">
              <a:spcBef>
                <a:spcPct val="0"/>
              </a:spcBef>
              <a:buClr>
                <a:srgbClr val="006600"/>
              </a:buClr>
              <a:buFont typeface="Wingdings" pitchFamily="2" charset="2"/>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25BDF1-6681-4E30-BCDA-0FFBCF5A9B5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014067B8-099A-4040-A3F6-B155CFB5744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FDADFF-8FBC-4EA1-9A79-132FAE097F2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94C142-8700-45F3-B763-EB6C0CCE31C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BEF34D-463E-4CD3-BB79-572F56D12BA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4AB0EB-4EC3-4A54-95AB-76B27E762FD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2AF9CFF-B916-4DA9-B084-D6557F36841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FD24C49-790E-4119-AC04-1FFC96EC562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A4C3F8F-394D-4D94-9DFD-3BF070B4101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9A49FC-090D-4BFC-AFF4-45CEEA875FF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1026C0C-4055-4BCF-85AF-E7696A9DD73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69B365-B358-4680-886F-39165D7D114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31ED30-5158-42FA-B0E5-464AE7A0998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1913"/>
            <a:ext cx="2247900" cy="61880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1913"/>
            <a:ext cx="6591300" cy="6188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4F4A6CD-635F-421E-A125-AAFC0CF5D6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FCE452B-DB28-4483-8C5F-3CE827291C0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70AF7BF-1967-4E18-BA31-9F7E0CCC58F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6FDAE8B4-5562-4479-94D2-6D86CD749CD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06215E0B-B7EB-48E6-935C-2EA1B8D0635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3D5F3444-95D1-440A-B1B1-BF9F7F450A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807CFA3C-8F31-42CA-856A-B5870873CAE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2E45602-71B3-4027-A6D2-985A4F22953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45FF797A-8FD4-48D2-9C87-BC399717A3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286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914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1" name="Rectangle 5"/>
          <p:cNvSpPr>
            <a:spLocks noGrp="1" noChangeArrowheads="1"/>
          </p:cNvSpPr>
          <p:nvPr>
            <p:ph type="dt" sz="half" idx="2"/>
          </p:nvPr>
        </p:nvSpPr>
        <p:spPr bwMode="auto">
          <a:xfrm>
            <a:off x="2286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57702" name="Rectangle 6"/>
          <p:cNvSpPr>
            <a:spLocks noGrp="1" noChangeArrowheads="1"/>
          </p:cNvSpPr>
          <p:nvPr>
            <p:ph type="ftr" sz="quarter" idx="3"/>
          </p:nvPr>
        </p:nvSpPr>
        <p:spPr bwMode="auto">
          <a:xfrm>
            <a:off x="1828800" y="6019800"/>
            <a:ext cx="731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57703" name="Rectangle 7"/>
          <p:cNvSpPr>
            <a:spLocks noGrp="1" noChangeArrowheads="1"/>
          </p:cNvSpPr>
          <p:nvPr>
            <p:ph type="sldNum" sz="quarter" idx="4"/>
          </p:nvPr>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5999E0E7-26D9-4F9F-8B0A-3B4C603792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45"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35000"/>
        </a:spcBef>
        <a:spcAft>
          <a:spcPct val="0"/>
        </a:spcAft>
        <a:buClr>
          <a:srgbClr val="336600"/>
        </a:buClr>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35000"/>
        </a:spcBef>
        <a:spcAft>
          <a:spcPct val="0"/>
        </a:spcAft>
        <a:buClr>
          <a:srgbClr val="336600"/>
        </a:buClr>
        <a:buFont typeface="Arial" charset="0"/>
        <a:buChar char="–"/>
        <a:defRPr sz="2400">
          <a:solidFill>
            <a:schemeClr val="tx1"/>
          </a:solidFill>
          <a:latin typeface="+mn-lt"/>
        </a:defRPr>
      </a:lvl2pPr>
      <a:lvl3pPr marL="1143000" indent="-228600" algn="l" rtl="0" eaLnBrk="0" fontAlgn="base" hangingPunct="0">
        <a:spcBef>
          <a:spcPct val="35000"/>
        </a:spcBef>
        <a:spcAft>
          <a:spcPct val="0"/>
        </a:spcAft>
        <a:buClr>
          <a:srgbClr val="336600"/>
        </a:buClr>
        <a:buChar char="•"/>
        <a:defRPr sz="2400">
          <a:solidFill>
            <a:schemeClr val="tx1"/>
          </a:solidFill>
          <a:latin typeface="+mn-lt"/>
        </a:defRPr>
      </a:lvl3pPr>
      <a:lvl4pPr marL="1600200" indent="-228600" algn="l" rtl="0" eaLnBrk="0" fontAlgn="base" hangingPunct="0">
        <a:spcBef>
          <a:spcPct val="35000"/>
        </a:spcBef>
        <a:spcAft>
          <a:spcPct val="0"/>
        </a:spcAft>
        <a:buChar char="–"/>
        <a:defRPr sz="2000">
          <a:solidFill>
            <a:schemeClr val="tx1"/>
          </a:solidFill>
          <a:latin typeface="+mn-lt"/>
        </a:defRPr>
      </a:lvl4pPr>
      <a:lvl5pPr marL="2057400" indent="-228600" algn="l" rtl="0" eaLnBrk="0" fontAlgn="base" hangingPunct="0">
        <a:spcBef>
          <a:spcPct val="35000"/>
        </a:spcBef>
        <a:spcAft>
          <a:spcPct val="0"/>
        </a:spcAft>
        <a:buChar char="»"/>
        <a:defRPr sz="2000">
          <a:solidFill>
            <a:schemeClr val="tx1"/>
          </a:solidFill>
          <a:latin typeface="+mn-lt"/>
        </a:defRPr>
      </a:lvl5pPr>
      <a:lvl6pPr marL="2514600" indent="-228600" algn="l" rtl="0" fontAlgn="base">
        <a:spcBef>
          <a:spcPct val="35000"/>
        </a:spcBef>
        <a:spcAft>
          <a:spcPct val="0"/>
        </a:spcAft>
        <a:buChar char="»"/>
        <a:defRPr sz="2000">
          <a:solidFill>
            <a:schemeClr val="tx1"/>
          </a:solidFill>
          <a:latin typeface="+mn-lt"/>
        </a:defRPr>
      </a:lvl6pPr>
      <a:lvl7pPr marL="2971800" indent="-228600" algn="l" rtl="0" fontAlgn="base">
        <a:spcBef>
          <a:spcPct val="35000"/>
        </a:spcBef>
        <a:spcAft>
          <a:spcPct val="0"/>
        </a:spcAft>
        <a:buChar char="»"/>
        <a:defRPr sz="2000">
          <a:solidFill>
            <a:schemeClr val="tx1"/>
          </a:solidFill>
          <a:latin typeface="+mn-lt"/>
        </a:defRPr>
      </a:lvl7pPr>
      <a:lvl8pPr marL="3429000" indent="-228600" algn="l" rtl="0" fontAlgn="base">
        <a:spcBef>
          <a:spcPct val="35000"/>
        </a:spcBef>
        <a:spcAft>
          <a:spcPct val="0"/>
        </a:spcAft>
        <a:buChar char="»"/>
        <a:defRPr sz="2000">
          <a:solidFill>
            <a:schemeClr val="tx1"/>
          </a:solidFill>
          <a:latin typeface="+mn-lt"/>
        </a:defRPr>
      </a:lvl8pPr>
      <a:lvl9pPr marL="3886200" indent="-228600" algn="l" rtl="0" fontAlgn="base">
        <a:spcBef>
          <a:spcPct val="3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152400" y="-61913"/>
            <a:ext cx="8229600" cy="914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34852"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334853" name="Rectangle 5"/>
          <p:cNvSpPr>
            <a:spLocks noGrp="1" noChangeArrowheads="1"/>
          </p:cNvSpPr>
          <p:nvPr>
            <p:ph type="ftr" sz="quarter" idx="3"/>
          </p:nvPr>
        </p:nvSpPr>
        <p:spPr bwMode="auto">
          <a:xfrm>
            <a:off x="2057400" y="6096000"/>
            <a:ext cx="7086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334854" name="Rectangle 6"/>
          <p:cNvSpPr>
            <a:spLocks noGrp="1" noChangeArrowheads="1"/>
          </p:cNvSpPr>
          <p:nvPr>
            <p:ph type="sldNum" sz="quarter" idx="4"/>
          </p:nvPr>
        </p:nvSpPr>
        <p:spPr bwMode="auto">
          <a:xfrm>
            <a:off x="67818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a:defRPr/>
            </a:pPr>
            <a:fld id="{CFCE452B-DB28-4483-8C5F-3CE827291C07}" type="slidenum">
              <a:rPr lang="en-US"/>
              <a:pPr>
                <a:defRPr/>
              </a:pPr>
              <a:t>‹#›</a:t>
            </a:fld>
            <a:endParaRPr lang="en-US" dirty="0"/>
          </a:p>
        </p:txBody>
      </p:sp>
      <p:sp>
        <p:nvSpPr>
          <p:cNvPr id="3079" name="Rectangle 7"/>
          <p:cNvSpPr>
            <a:spLocks noGrp="1" noChangeArrowheads="1"/>
          </p:cNvSpPr>
          <p:nvPr>
            <p:ph type="body" idx="1"/>
          </p:nvPr>
        </p:nvSpPr>
        <p:spPr bwMode="auto">
          <a:xfrm>
            <a:off x="914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14" descr="2007Hi-techPhotoInterior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7" r:id="rId12"/>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rebuchet MS" pitchFamily="34" charset="0"/>
        </a:defRPr>
      </a:lvl2pPr>
      <a:lvl3pPr algn="l" rtl="0" eaLnBrk="0" fontAlgn="base" hangingPunct="0">
        <a:spcBef>
          <a:spcPct val="0"/>
        </a:spcBef>
        <a:spcAft>
          <a:spcPct val="0"/>
        </a:spcAft>
        <a:defRPr sz="3200" b="1">
          <a:solidFill>
            <a:schemeClr val="bg1"/>
          </a:solidFill>
          <a:latin typeface="Trebuchet MS" pitchFamily="34" charset="0"/>
        </a:defRPr>
      </a:lvl3pPr>
      <a:lvl4pPr algn="l" rtl="0" eaLnBrk="0" fontAlgn="base" hangingPunct="0">
        <a:spcBef>
          <a:spcPct val="0"/>
        </a:spcBef>
        <a:spcAft>
          <a:spcPct val="0"/>
        </a:spcAft>
        <a:defRPr sz="3200" b="1">
          <a:solidFill>
            <a:schemeClr val="bg1"/>
          </a:solidFill>
          <a:latin typeface="Trebuchet MS" pitchFamily="34" charset="0"/>
        </a:defRPr>
      </a:lvl4pPr>
      <a:lvl5pPr algn="l" rtl="0" eaLnBrk="0" fontAlgn="base" hangingPunct="0">
        <a:spcBef>
          <a:spcPct val="0"/>
        </a:spcBef>
        <a:spcAft>
          <a:spcPct val="0"/>
        </a:spcAft>
        <a:defRPr sz="3200" b="1">
          <a:solidFill>
            <a:schemeClr val="bg1"/>
          </a:solidFill>
          <a:latin typeface="Trebuchet MS" pitchFamily="34" charset="0"/>
        </a:defRPr>
      </a:lvl5pPr>
      <a:lvl6pPr marL="457200" algn="l" rtl="0" fontAlgn="base">
        <a:spcBef>
          <a:spcPct val="0"/>
        </a:spcBef>
        <a:spcAft>
          <a:spcPct val="0"/>
        </a:spcAft>
        <a:defRPr sz="3200" b="1">
          <a:solidFill>
            <a:schemeClr val="bg1"/>
          </a:solidFill>
          <a:latin typeface="Trebuchet MS" pitchFamily="34" charset="0"/>
        </a:defRPr>
      </a:lvl6pPr>
      <a:lvl7pPr marL="914400" algn="l" rtl="0" fontAlgn="base">
        <a:spcBef>
          <a:spcPct val="0"/>
        </a:spcBef>
        <a:spcAft>
          <a:spcPct val="0"/>
        </a:spcAft>
        <a:defRPr sz="3200" b="1">
          <a:solidFill>
            <a:schemeClr val="bg1"/>
          </a:solidFill>
          <a:latin typeface="Trebuchet MS" pitchFamily="34" charset="0"/>
        </a:defRPr>
      </a:lvl7pPr>
      <a:lvl8pPr marL="1371600" algn="l" rtl="0" fontAlgn="base">
        <a:spcBef>
          <a:spcPct val="0"/>
        </a:spcBef>
        <a:spcAft>
          <a:spcPct val="0"/>
        </a:spcAft>
        <a:defRPr sz="3200" b="1">
          <a:solidFill>
            <a:schemeClr val="bg1"/>
          </a:solidFill>
          <a:latin typeface="Trebuchet MS" pitchFamily="34" charset="0"/>
        </a:defRPr>
      </a:lvl8pPr>
      <a:lvl9pPr marL="1828800" algn="l" rtl="0" fontAlgn="base">
        <a:spcBef>
          <a:spcPct val="0"/>
        </a:spcBef>
        <a:spcAft>
          <a:spcPct val="0"/>
        </a:spcAft>
        <a:defRPr sz="3200" b="1">
          <a:solidFill>
            <a:schemeClr val="bg1"/>
          </a:solidFill>
          <a:latin typeface="Trebuchet MS" pitchFamily="34" charset="0"/>
        </a:defRPr>
      </a:lvl9pPr>
    </p:titleStyle>
    <p:bodyStyle>
      <a:lvl1pPr marL="342900" indent="-342900" algn="l" rtl="0" eaLnBrk="0" fontAlgn="base" hangingPunct="0">
        <a:spcBef>
          <a:spcPct val="35000"/>
        </a:spcBef>
        <a:spcAft>
          <a:spcPct val="0"/>
        </a:spcAft>
        <a:buClr>
          <a:srgbClr val="336600"/>
        </a:buClr>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35000"/>
        </a:spcBef>
        <a:spcAft>
          <a:spcPct val="0"/>
        </a:spcAft>
        <a:buClr>
          <a:srgbClr val="336600"/>
        </a:buClr>
        <a:buFont typeface="Arial" charset="0"/>
        <a:buChar char="–"/>
        <a:defRPr sz="2400">
          <a:solidFill>
            <a:schemeClr val="tx1"/>
          </a:solidFill>
          <a:latin typeface="+mn-lt"/>
        </a:defRPr>
      </a:lvl2pPr>
      <a:lvl3pPr marL="1143000" indent="-228600" algn="l" rtl="0" eaLnBrk="0" fontAlgn="base" hangingPunct="0">
        <a:spcBef>
          <a:spcPct val="35000"/>
        </a:spcBef>
        <a:spcAft>
          <a:spcPct val="0"/>
        </a:spcAft>
        <a:buClr>
          <a:srgbClr val="336600"/>
        </a:buClr>
        <a:buChar char="•"/>
        <a:defRPr sz="2400">
          <a:solidFill>
            <a:schemeClr val="tx1"/>
          </a:solidFill>
          <a:latin typeface="+mn-lt"/>
        </a:defRPr>
      </a:lvl3pPr>
      <a:lvl4pPr marL="1600200" indent="-228600" algn="l" rtl="0" eaLnBrk="0" fontAlgn="base" hangingPunct="0">
        <a:spcBef>
          <a:spcPct val="35000"/>
        </a:spcBef>
        <a:spcAft>
          <a:spcPct val="0"/>
        </a:spcAft>
        <a:buChar char="–"/>
        <a:defRPr sz="2000">
          <a:solidFill>
            <a:schemeClr val="tx1"/>
          </a:solidFill>
          <a:latin typeface="+mn-lt"/>
        </a:defRPr>
      </a:lvl4pPr>
      <a:lvl5pPr marL="2057400" indent="-228600" algn="l" rtl="0" eaLnBrk="0" fontAlgn="base" hangingPunct="0">
        <a:spcBef>
          <a:spcPct val="35000"/>
        </a:spcBef>
        <a:spcAft>
          <a:spcPct val="0"/>
        </a:spcAft>
        <a:buChar char="»"/>
        <a:defRPr sz="2000">
          <a:solidFill>
            <a:schemeClr val="tx1"/>
          </a:solidFill>
          <a:latin typeface="+mn-lt"/>
        </a:defRPr>
      </a:lvl5pPr>
      <a:lvl6pPr marL="2514600" indent="-228600" algn="l" rtl="0" fontAlgn="base">
        <a:spcBef>
          <a:spcPct val="35000"/>
        </a:spcBef>
        <a:spcAft>
          <a:spcPct val="0"/>
        </a:spcAft>
        <a:buChar char="»"/>
        <a:defRPr sz="2000">
          <a:solidFill>
            <a:schemeClr val="tx1"/>
          </a:solidFill>
          <a:latin typeface="+mn-lt"/>
        </a:defRPr>
      </a:lvl6pPr>
      <a:lvl7pPr marL="2971800" indent="-228600" algn="l" rtl="0" fontAlgn="base">
        <a:spcBef>
          <a:spcPct val="35000"/>
        </a:spcBef>
        <a:spcAft>
          <a:spcPct val="0"/>
        </a:spcAft>
        <a:buChar char="»"/>
        <a:defRPr sz="2000">
          <a:solidFill>
            <a:schemeClr val="tx1"/>
          </a:solidFill>
          <a:latin typeface="+mn-lt"/>
        </a:defRPr>
      </a:lvl7pPr>
      <a:lvl8pPr marL="3429000" indent="-228600" algn="l" rtl="0" fontAlgn="base">
        <a:spcBef>
          <a:spcPct val="35000"/>
        </a:spcBef>
        <a:spcAft>
          <a:spcPct val="0"/>
        </a:spcAft>
        <a:buChar char="»"/>
        <a:defRPr sz="2000">
          <a:solidFill>
            <a:schemeClr val="tx1"/>
          </a:solidFill>
          <a:latin typeface="+mn-lt"/>
        </a:defRPr>
      </a:lvl8pPr>
      <a:lvl9pPr marL="3886200" indent="-228600" algn="l" rtl="0" fontAlgn="base">
        <a:spcBef>
          <a:spcPct val="3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www.millerlite.com/av.do" TargetMode="External"/><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Lynn.Lyon@pxd.com" TargetMode="External"/><Relationship Id="rId2" Type="http://schemas.openxmlformats.org/officeDocument/2006/relationships/hyperlink" Target="mailto:Tadd.Owens@pxd.com" TargetMode="External"/><Relationship Id="rId1" Type="http://schemas.openxmlformats.org/officeDocument/2006/relationships/slideLayout" Target="../slideLayouts/slideLayout13.xml"/><Relationship Id="rId5" Type="http://schemas.openxmlformats.org/officeDocument/2006/relationships/hyperlink" Target="http://www.anga.us/issues--policy/spotlight-texas-transportation" TargetMode="External"/><Relationship Id="rId4" Type="http://schemas.openxmlformats.org/officeDocument/2006/relationships/hyperlink" Target="http://www.linkedin.com/in/lynnly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anga.us/media/232348/texas%20economy.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881249"/>
            <a:ext cx="7315200" cy="2019300"/>
          </a:xfrm>
        </p:spPr>
        <p:txBody>
          <a:bodyPr/>
          <a:lstStyle/>
          <a:p>
            <a:pPr algn="ctr"/>
            <a:r>
              <a:rPr lang="en-US" dirty="0" smtClean="0">
                <a:latin typeface="Calibri" pitchFamily="34" charset="0"/>
                <a:cs typeface="Calibri" pitchFamily="34" charset="0"/>
              </a:rPr>
              <a:t>Opportunities </a:t>
            </a:r>
            <a:r>
              <a:rPr lang="en-US" dirty="0">
                <a:latin typeface="Calibri" pitchFamily="34" charset="0"/>
                <a:cs typeface="Calibri" pitchFamily="34" charset="0"/>
              </a:rPr>
              <a:t>for </a:t>
            </a:r>
            <a:r>
              <a:rPr lang="en-US" dirty="0" smtClean="0">
                <a:latin typeface="Calibri" pitchFamily="34" charset="0"/>
                <a:cs typeface="Calibri" pitchFamily="34" charset="0"/>
              </a:rPr>
              <a:t>2013</a:t>
            </a:r>
            <a:br>
              <a:rPr lang="en-US" dirty="0" smtClean="0">
                <a:latin typeface="Calibri" pitchFamily="34" charset="0"/>
                <a:cs typeface="Calibri" pitchFamily="34" charset="0"/>
              </a:rPr>
            </a:br>
            <a:r>
              <a:rPr lang="en-US" dirty="0" smtClean="0">
                <a:latin typeface="Calibri" pitchFamily="34" charset="0"/>
                <a:cs typeface="Calibri" pitchFamily="34" charset="0"/>
              </a:rPr>
              <a:t>Natural </a:t>
            </a:r>
            <a:r>
              <a:rPr lang="en-US" dirty="0">
                <a:latin typeface="Calibri" pitchFamily="34" charset="0"/>
                <a:cs typeface="Calibri" pitchFamily="34" charset="0"/>
              </a:rPr>
              <a:t>Gas Vehicles and Continued Progress on the Texas Triangle</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sz="1200" dirty="0">
              <a:latin typeface="Calibri" pitchFamily="34" charset="0"/>
              <a:cs typeface="Calibri" pitchFamily="34" charset="0"/>
            </a:endParaRPr>
          </a:p>
        </p:txBody>
      </p:sp>
      <p:sp>
        <p:nvSpPr>
          <p:cNvPr id="4" name="Subtitle 3"/>
          <p:cNvSpPr>
            <a:spLocks noGrp="1"/>
          </p:cNvSpPr>
          <p:nvPr>
            <p:ph type="subTitle" idx="1"/>
          </p:nvPr>
        </p:nvSpPr>
        <p:spPr>
          <a:xfrm>
            <a:off x="4267200" y="4038600"/>
            <a:ext cx="4267200" cy="533400"/>
          </a:xfrm>
        </p:spPr>
        <p:txBody>
          <a:bodyPr/>
          <a:lstStyle/>
          <a:p>
            <a:r>
              <a:rPr lang="en-US" dirty="0" smtClean="0"/>
              <a:t>February 4, 2013</a:t>
            </a:r>
            <a:endParaRPr lang="en-US" dirty="0"/>
          </a:p>
        </p:txBody>
      </p:sp>
      <p:sp>
        <p:nvSpPr>
          <p:cNvPr id="5" name="Subtitle 3"/>
          <p:cNvSpPr txBox="1">
            <a:spLocks/>
          </p:cNvSpPr>
          <p:nvPr/>
        </p:nvSpPr>
        <p:spPr bwMode="auto">
          <a:xfrm>
            <a:off x="3124200" y="6172200"/>
            <a:ext cx="6096000" cy="533400"/>
          </a:xfrm>
          <a:prstGeom prst="rect">
            <a:avLst/>
          </a:prstGeom>
          <a:noFill/>
          <a:ln w="9525" algn="ctr">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buClr>
                <a:srgbClr val="006600"/>
              </a:buClr>
              <a:buFont typeface="Wingdings" pitchFamily="2" charset="2"/>
              <a:buNone/>
              <a:defRPr sz="2400" b="1">
                <a:solidFill>
                  <a:schemeClr val="bg1"/>
                </a:solidFill>
                <a:latin typeface="+mn-lt"/>
                <a:ea typeface="+mn-ea"/>
                <a:cs typeface="+mn-cs"/>
              </a:defRPr>
            </a:lvl1pPr>
            <a:lvl2pPr marL="742950" indent="-285750" algn="l" rtl="0" eaLnBrk="0" fontAlgn="base" hangingPunct="0">
              <a:spcBef>
                <a:spcPct val="35000"/>
              </a:spcBef>
              <a:spcAft>
                <a:spcPct val="0"/>
              </a:spcAft>
              <a:buClr>
                <a:srgbClr val="336600"/>
              </a:buClr>
              <a:buFont typeface="Arial" charset="0"/>
              <a:buChar char="–"/>
              <a:defRPr sz="2400">
                <a:solidFill>
                  <a:schemeClr val="tx1"/>
                </a:solidFill>
                <a:latin typeface="+mn-lt"/>
              </a:defRPr>
            </a:lvl2pPr>
            <a:lvl3pPr marL="1143000" indent="-228600" algn="l" rtl="0" eaLnBrk="0" fontAlgn="base" hangingPunct="0">
              <a:spcBef>
                <a:spcPct val="35000"/>
              </a:spcBef>
              <a:spcAft>
                <a:spcPct val="0"/>
              </a:spcAft>
              <a:buClr>
                <a:srgbClr val="336600"/>
              </a:buClr>
              <a:buChar char="•"/>
              <a:defRPr sz="2400">
                <a:solidFill>
                  <a:schemeClr val="tx1"/>
                </a:solidFill>
                <a:latin typeface="+mn-lt"/>
              </a:defRPr>
            </a:lvl3pPr>
            <a:lvl4pPr marL="1600200" indent="-228600" algn="l" rtl="0" eaLnBrk="0" fontAlgn="base" hangingPunct="0">
              <a:spcBef>
                <a:spcPct val="35000"/>
              </a:spcBef>
              <a:spcAft>
                <a:spcPct val="0"/>
              </a:spcAft>
              <a:buChar char="–"/>
              <a:defRPr sz="2000">
                <a:solidFill>
                  <a:schemeClr val="tx1"/>
                </a:solidFill>
                <a:latin typeface="+mn-lt"/>
              </a:defRPr>
            </a:lvl4pPr>
            <a:lvl5pPr marL="2057400" indent="-228600" algn="l" rtl="0" eaLnBrk="0" fontAlgn="base" hangingPunct="0">
              <a:spcBef>
                <a:spcPct val="35000"/>
              </a:spcBef>
              <a:spcAft>
                <a:spcPct val="0"/>
              </a:spcAft>
              <a:buChar char="»"/>
              <a:defRPr sz="2000">
                <a:solidFill>
                  <a:schemeClr val="tx1"/>
                </a:solidFill>
                <a:latin typeface="+mn-lt"/>
              </a:defRPr>
            </a:lvl5pPr>
            <a:lvl6pPr marL="2514600" indent="-228600" algn="l" rtl="0" fontAlgn="base">
              <a:spcBef>
                <a:spcPct val="35000"/>
              </a:spcBef>
              <a:spcAft>
                <a:spcPct val="0"/>
              </a:spcAft>
              <a:buChar char="»"/>
              <a:defRPr sz="2000">
                <a:solidFill>
                  <a:schemeClr val="tx1"/>
                </a:solidFill>
                <a:latin typeface="+mn-lt"/>
              </a:defRPr>
            </a:lvl6pPr>
            <a:lvl7pPr marL="2971800" indent="-228600" algn="l" rtl="0" fontAlgn="base">
              <a:spcBef>
                <a:spcPct val="35000"/>
              </a:spcBef>
              <a:spcAft>
                <a:spcPct val="0"/>
              </a:spcAft>
              <a:buChar char="»"/>
              <a:defRPr sz="2000">
                <a:solidFill>
                  <a:schemeClr val="tx1"/>
                </a:solidFill>
                <a:latin typeface="+mn-lt"/>
              </a:defRPr>
            </a:lvl7pPr>
            <a:lvl8pPr marL="3429000" indent="-228600" algn="l" rtl="0" fontAlgn="base">
              <a:spcBef>
                <a:spcPct val="35000"/>
              </a:spcBef>
              <a:spcAft>
                <a:spcPct val="0"/>
              </a:spcAft>
              <a:buChar char="»"/>
              <a:defRPr sz="2000">
                <a:solidFill>
                  <a:schemeClr val="tx1"/>
                </a:solidFill>
                <a:latin typeface="+mn-lt"/>
              </a:defRPr>
            </a:lvl8pPr>
            <a:lvl9pPr marL="3886200" indent="-228600" algn="l" rtl="0" fontAlgn="base">
              <a:spcBef>
                <a:spcPct val="35000"/>
              </a:spcBef>
              <a:spcAft>
                <a:spcPct val="0"/>
              </a:spcAft>
              <a:buChar char="»"/>
              <a:defRPr sz="2000">
                <a:solidFill>
                  <a:schemeClr val="tx1"/>
                </a:solidFill>
                <a:latin typeface="+mn-lt"/>
              </a:defRPr>
            </a:lvl9pPr>
          </a:lstStyle>
          <a:p>
            <a:r>
              <a:rPr lang="en-US" sz="2000" dirty="0" smtClean="0"/>
              <a:t>Lynn Lyon – Director of Fuel Marketing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3"/>
            <a:ext cx="8382000" cy="914401"/>
          </a:xfrm>
        </p:spPr>
        <p:txBody>
          <a:bodyPr/>
          <a:lstStyle/>
          <a:p>
            <a:r>
              <a:rPr lang="en-US" dirty="0" smtClean="0"/>
              <a:t>Unprecedented Planned Growth in Texas</a:t>
            </a:r>
            <a:endParaRPr lang="en-US" dirty="0"/>
          </a:p>
        </p:txBody>
      </p:sp>
      <p:sp>
        <p:nvSpPr>
          <p:cNvPr id="3" name="Content Placeholder 2"/>
          <p:cNvSpPr>
            <a:spLocks noGrp="1"/>
          </p:cNvSpPr>
          <p:nvPr>
            <p:ph idx="1"/>
          </p:nvPr>
        </p:nvSpPr>
        <p:spPr>
          <a:xfrm>
            <a:off x="228600" y="1066800"/>
            <a:ext cx="9067800" cy="5059363"/>
          </a:xfrm>
        </p:spPr>
        <p:txBody>
          <a:bodyPr/>
          <a:lstStyle/>
          <a:p>
            <a:r>
              <a:rPr lang="en-US" dirty="0" smtClean="0"/>
              <a:t>Leading the Nation</a:t>
            </a:r>
          </a:p>
          <a:p>
            <a:pPr lvl="1"/>
            <a:r>
              <a:rPr lang="en-US" sz="1800" dirty="0" smtClean="0"/>
              <a:t>&gt;300</a:t>
            </a:r>
            <a:r>
              <a:rPr lang="en-US" sz="1800" dirty="0"/>
              <a:t>% more LNG Stations  - 23 new stations `$46MM investment in TX</a:t>
            </a:r>
          </a:p>
          <a:p>
            <a:pPr lvl="1"/>
            <a:r>
              <a:rPr lang="en-US" sz="1800" dirty="0" smtClean="0"/>
              <a:t>&gt;100</a:t>
            </a:r>
            <a:r>
              <a:rPr lang="en-US" sz="1800" dirty="0"/>
              <a:t>% more CNG Stations – 39 new stations `$29MM investment in </a:t>
            </a:r>
            <a:r>
              <a:rPr lang="en-US" sz="1800" dirty="0" smtClean="0"/>
              <a:t>TX</a:t>
            </a:r>
            <a:endParaRPr lang="en-US" dirty="0" smtClean="0"/>
          </a:p>
          <a:p>
            <a:r>
              <a:rPr lang="en-US" dirty="0" smtClean="0"/>
              <a:t>Increased </a:t>
            </a:r>
            <a:r>
              <a:rPr lang="en-US" dirty="0"/>
              <a:t>Competition </a:t>
            </a:r>
            <a:r>
              <a:rPr lang="en-US" dirty="0" smtClean="0"/>
              <a:t>PLANNED with Fuel Stations </a:t>
            </a:r>
          </a:p>
          <a:p>
            <a:pPr lvl="1"/>
            <a:r>
              <a:rPr lang="en-US" sz="1800" dirty="0" smtClean="0"/>
              <a:t>Top station provider Clean </a:t>
            </a:r>
            <a:r>
              <a:rPr lang="en-US" sz="1800" dirty="0"/>
              <a:t>Energy </a:t>
            </a:r>
            <a:r>
              <a:rPr lang="en-US" sz="1800" dirty="0" smtClean="0"/>
              <a:t>Stations</a:t>
            </a:r>
          </a:p>
          <a:p>
            <a:pPr lvl="1"/>
            <a:r>
              <a:rPr lang="en-US" sz="1800" dirty="0" smtClean="0"/>
              <a:t>New providers - Valero</a:t>
            </a:r>
            <a:r>
              <a:rPr lang="en-US" sz="1800" dirty="0"/>
              <a:t>, Shell, Love’s, Stripes, Texaco, CPS Energy, TX Gas Services, </a:t>
            </a:r>
            <a:r>
              <a:rPr lang="en-US" sz="1800" dirty="0" err="1"/>
              <a:t>Zeit</a:t>
            </a:r>
            <a:r>
              <a:rPr lang="en-US" sz="1800" dirty="0"/>
              <a:t> Energy, </a:t>
            </a:r>
            <a:r>
              <a:rPr lang="en-US" sz="1800" dirty="0" err="1"/>
              <a:t>McShan</a:t>
            </a:r>
            <a:r>
              <a:rPr lang="en-US" sz="1800" dirty="0"/>
              <a:t> Florist, 7-11/</a:t>
            </a:r>
            <a:r>
              <a:rPr lang="en-US" sz="1800" dirty="0" err="1"/>
              <a:t>Tetco</a:t>
            </a:r>
            <a:r>
              <a:rPr lang="en-US" sz="1800" dirty="0"/>
              <a:t> (locations TBD), Ryder </a:t>
            </a:r>
            <a:r>
              <a:rPr lang="en-US" sz="1800" dirty="0" smtClean="0"/>
              <a:t> </a:t>
            </a:r>
          </a:p>
          <a:p>
            <a:r>
              <a:rPr lang="en-US" dirty="0" smtClean="0"/>
              <a:t>Increased PLANNED Fleet</a:t>
            </a:r>
          </a:p>
          <a:p>
            <a:pPr lvl="1"/>
            <a:r>
              <a:rPr lang="en-US" sz="1800" dirty="0" smtClean="0"/>
              <a:t>Frito-Lay</a:t>
            </a:r>
            <a:r>
              <a:rPr lang="en-US" sz="1800" dirty="0"/>
              <a:t>, 7-11, DART, Waste Management, Ryder, </a:t>
            </a:r>
            <a:r>
              <a:rPr lang="en-US" sz="1800" dirty="0" err="1"/>
              <a:t>Atmos</a:t>
            </a:r>
            <a:r>
              <a:rPr lang="en-US" sz="1800" dirty="0"/>
              <a:t>, </a:t>
            </a:r>
            <a:r>
              <a:rPr lang="en-US" sz="1800" dirty="0" smtClean="0"/>
              <a:t>UPS</a:t>
            </a:r>
            <a:r>
              <a:rPr lang="en-US" sz="1800" dirty="0"/>
              <a:t>, </a:t>
            </a:r>
            <a:r>
              <a:rPr lang="en-US" sz="1800" dirty="0" smtClean="0"/>
              <a:t>Clean Harbors, FedEx</a:t>
            </a:r>
            <a:r>
              <a:rPr lang="en-US" sz="1800" dirty="0"/>
              <a:t>, Sysco, US Foods, </a:t>
            </a:r>
            <a:r>
              <a:rPr lang="en-US" sz="1800" dirty="0" smtClean="0"/>
              <a:t>Central </a:t>
            </a:r>
            <a:r>
              <a:rPr lang="en-US" sz="1800" dirty="0"/>
              <a:t>Freight Line, </a:t>
            </a:r>
            <a:r>
              <a:rPr lang="en-US" sz="1800" dirty="0" smtClean="0"/>
              <a:t>Cities </a:t>
            </a:r>
            <a:r>
              <a:rPr lang="en-US" sz="1800" dirty="0"/>
              <a:t>of </a:t>
            </a:r>
            <a:r>
              <a:rPr lang="en-US" sz="1800" dirty="0" smtClean="0"/>
              <a:t>Temple, Laredo</a:t>
            </a:r>
            <a:r>
              <a:rPr lang="en-US" sz="1800" dirty="0"/>
              <a:t>, </a:t>
            </a:r>
            <a:r>
              <a:rPr lang="en-US" sz="1800" dirty="0" smtClean="0"/>
              <a:t>El </a:t>
            </a:r>
            <a:r>
              <a:rPr lang="en-US" sz="1800" dirty="0"/>
              <a:t>Paso</a:t>
            </a:r>
            <a:r>
              <a:rPr lang="en-US" sz="1800" dirty="0" smtClean="0"/>
              <a:t>, Dallas </a:t>
            </a:r>
          </a:p>
          <a:p>
            <a:pPr lvl="1"/>
            <a:r>
              <a:rPr lang="en-US" sz="1800" dirty="0" smtClean="0"/>
              <a:t>&gt;$23MM requested oversubscribing $19MM </a:t>
            </a:r>
            <a:r>
              <a:rPr lang="en-US" sz="1800" dirty="0"/>
              <a:t>TX Natural Gas Vehicle Grant </a:t>
            </a:r>
            <a:r>
              <a:rPr lang="en-US" sz="1800" dirty="0" smtClean="0"/>
              <a:t>Program</a:t>
            </a:r>
            <a:endParaRPr lang="en-US" sz="1800"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9</a:t>
            </a:fld>
            <a:endParaRPr lang="en-US" dirty="0"/>
          </a:p>
        </p:txBody>
      </p:sp>
    </p:spTree>
    <p:extLst>
      <p:ext uri="{BB962C8B-B14F-4D97-AF65-F5344CB8AC3E}">
        <p14:creationId xmlns:p14="http://schemas.microsoft.com/office/powerpoint/2010/main" val="144132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 New Stations Planned (</a:t>
            </a:r>
            <a:r>
              <a:rPr lang="en-US" dirty="0"/>
              <a:t>8</a:t>
            </a:r>
            <a:r>
              <a:rPr lang="en-US" dirty="0" smtClean="0"/>
              <a:t>1 Existing)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10</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4" t="16406" r="3571" b="9659"/>
          <a:stretch/>
        </p:blipFill>
        <p:spPr bwMode="auto">
          <a:xfrm>
            <a:off x="182088" y="762000"/>
            <a:ext cx="8395911" cy="545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6566" y="6187164"/>
            <a:ext cx="5480988" cy="646331"/>
          </a:xfrm>
          <a:prstGeom prst="rect">
            <a:avLst/>
          </a:prstGeom>
          <a:solidFill>
            <a:schemeClr val="bg1"/>
          </a:solidFill>
        </p:spPr>
        <p:txBody>
          <a:bodyPr wrap="none" rtlCol="0">
            <a:spAutoFit/>
          </a:bodyPr>
          <a:lstStyle/>
          <a:p>
            <a:r>
              <a:rPr lang="en-US" sz="900" dirty="0" smtClean="0"/>
              <a:t>Sources – http</a:t>
            </a:r>
            <a:r>
              <a:rPr lang="en-US" sz="900" dirty="0"/>
              <a:t>://</a:t>
            </a:r>
            <a:r>
              <a:rPr lang="en-US" sz="900" dirty="0" smtClean="0"/>
              <a:t>www.afdc.energy.gov/fuels/natural_gas_locations.html</a:t>
            </a:r>
          </a:p>
          <a:p>
            <a:r>
              <a:rPr lang="en-US" sz="900" dirty="0" smtClean="0"/>
              <a:t>http</a:t>
            </a:r>
            <a:r>
              <a:rPr lang="en-US" sz="900" dirty="0"/>
              <a:t>://</a:t>
            </a:r>
            <a:r>
              <a:rPr lang="en-US" sz="900" dirty="0" smtClean="0"/>
              <a:t>www.tceq.texas.gov/assets/public/implementation/air/terp/ctt/CTT_FY12_ApplicationsSelected.pdf</a:t>
            </a:r>
          </a:p>
          <a:p>
            <a:r>
              <a:rPr lang="en-US" sz="900" dirty="0"/>
              <a:t>http://</a:t>
            </a:r>
            <a:r>
              <a:rPr lang="en-US" sz="900" dirty="0" smtClean="0"/>
              <a:t>www.tceq.texas.gov/assets/public/implementation/air/terp/affp/2012affp_selections.pdf</a:t>
            </a:r>
          </a:p>
          <a:p>
            <a:r>
              <a:rPr lang="en-US" sz="900" dirty="0"/>
              <a:t>http://www.cleanenergyfuels.com/pdf/CE-OS.ANGH.012412.pdf</a:t>
            </a:r>
          </a:p>
        </p:txBody>
      </p:sp>
    </p:spTree>
    <p:extLst>
      <p:ext uri="{BB962C8B-B14F-4D97-AF65-F5344CB8AC3E}">
        <p14:creationId xmlns:p14="http://schemas.microsoft.com/office/powerpoint/2010/main" val="101649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762000"/>
          </a:xfrm>
        </p:spPr>
        <p:txBody>
          <a:bodyPr/>
          <a:lstStyle/>
          <a:p>
            <a:r>
              <a:rPr lang="en-US" dirty="0" smtClean="0"/>
              <a:t>Next Steps:</a:t>
            </a:r>
            <a:endParaRPr lang="en-US" dirty="0"/>
          </a:p>
        </p:txBody>
      </p:sp>
      <p:sp>
        <p:nvSpPr>
          <p:cNvPr id="3" name="Content Placeholder 2"/>
          <p:cNvSpPr>
            <a:spLocks noGrp="1"/>
          </p:cNvSpPr>
          <p:nvPr>
            <p:ph idx="1"/>
          </p:nvPr>
        </p:nvSpPr>
        <p:spPr>
          <a:xfrm>
            <a:off x="0" y="1143000"/>
            <a:ext cx="4774870" cy="5189220"/>
          </a:xfrm>
        </p:spPr>
        <p:txBody>
          <a:bodyPr>
            <a:normAutofit fontScale="70000" lnSpcReduction="20000"/>
          </a:bodyPr>
          <a:lstStyle/>
          <a:p>
            <a:r>
              <a:rPr lang="en-US" sz="2600" dirty="0" smtClean="0"/>
              <a:t>Ensure Phase 1 plans become reality</a:t>
            </a:r>
            <a:endParaRPr lang="en-US" sz="2600" dirty="0"/>
          </a:p>
          <a:p>
            <a:pPr lvl="1"/>
            <a:r>
              <a:rPr lang="en-US" dirty="0" smtClean="0"/>
              <a:t>Achieve project contracts and gas demand results.</a:t>
            </a:r>
          </a:p>
          <a:p>
            <a:pPr lvl="1"/>
            <a:r>
              <a:rPr lang="en-US" dirty="0" smtClean="0"/>
              <a:t>Fleets planning for 2013 purchases now, need help analyzing TX grant options</a:t>
            </a:r>
          </a:p>
          <a:p>
            <a:r>
              <a:rPr lang="en-US" sz="2600" dirty="0"/>
              <a:t>Identify Phase 2 stations </a:t>
            </a:r>
          </a:p>
          <a:p>
            <a:pPr lvl="1"/>
            <a:r>
              <a:rPr lang="en-US" dirty="0"/>
              <a:t>C</a:t>
            </a:r>
            <a:r>
              <a:rPr lang="en-US" dirty="0" smtClean="0"/>
              <a:t>lose remaining gaps</a:t>
            </a:r>
          </a:p>
          <a:p>
            <a:pPr lvl="1"/>
            <a:r>
              <a:rPr lang="en-US" dirty="0"/>
              <a:t>F</a:t>
            </a:r>
            <a:r>
              <a:rPr lang="en-US" dirty="0" smtClean="0"/>
              <a:t>ill in fueling along internal, non-interstate highway CTT roads</a:t>
            </a:r>
          </a:p>
          <a:p>
            <a:pPr lvl="1"/>
            <a:r>
              <a:rPr lang="en-US" dirty="0" smtClean="0"/>
              <a:t>Stations on highways heading out of the Triangle</a:t>
            </a:r>
          </a:p>
          <a:p>
            <a:pPr marL="342900" lvl="1" indent="-342900">
              <a:buFont typeface="Wingdings" pitchFamily="2" charset="2"/>
              <a:buChar char="§"/>
            </a:pPr>
            <a:r>
              <a:rPr lang="en-US" sz="2600" b="1" dirty="0" smtClean="0">
                <a:ea typeface="+mn-ea"/>
                <a:cs typeface="+mn-cs"/>
              </a:rPr>
              <a:t>Plan Phase 3: </a:t>
            </a:r>
            <a:r>
              <a:rPr lang="en-US" sz="2600" b="1" dirty="0">
                <a:ea typeface="+mn-ea"/>
                <a:cs typeface="+mn-cs"/>
              </a:rPr>
              <a:t>Beyond the Triangle</a:t>
            </a:r>
          </a:p>
          <a:p>
            <a:pPr lvl="1"/>
            <a:r>
              <a:rPr lang="en-US" dirty="0"/>
              <a:t>Connect West to El Paso, East to Haynesville Shale, North to OKC (and onward to Canada), South through Laredo (and onward to Mexico City)</a:t>
            </a:r>
          </a:p>
          <a:p>
            <a:pPr lvl="1"/>
            <a:r>
              <a:rPr lang="en-US" dirty="0"/>
              <a:t>I-10 Connectivity from Houston to Los Angeles and Houston to Atlanta</a:t>
            </a:r>
          </a:p>
        </p:txBody>
      </p:sp>
      <p:pic>
        <p:nvPicPr>
          <p:cNvPr id="3074" name="Picture 2" descr="N:\GNA Clients\ANGA\Texas Triangle\Scorecard Metrics\TXTriangleMap4Awarded_0812v2.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349"/>
          <a:stretch/>
        </p:blipFill>
        <p:spPr bwMode="auto">
          <a:xfrm>
            <a:off x="4881484" y="1143000"/>
            <a:ext cx="4033916"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781800" y="6457950"/>
            <a:ext cx="2133600" cy="476250"/>
          </a:xfrm>
        </p:spPr>
        <p:txBody>
          <a:bodyPr/>
          <a:lstStyle/>
          <a:p>
            <a:pPr>
              <a:defRPr/>
            </a:pPr>
            <a:fld id="{B594C142-8700-45F3-B763-EB6C0CCE31C6}" type="slidenum">
              <a:rPr lang="en-US" smtClean="0"/>
              <a:pPr>
                <a:defRPr/>
              </a:pPr>
              <a:t>11</a:t>
            </a:fld>
            <a:endParaRPr lang="en-US" dirty="0"/>
          </a:p>
        </p:txBody>
      </p:sp>
    </p:spTree>
    <p:extLst>
      <p:ext uri="{BB962C8B-B14F-4D97-AF65-F5344CB8AC3E}">
        <p14:creationId xmlns:p14="http://schemas.microsoft.com/office/powerpoint/2010/main" val="1310064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kern="1200" dirty="0" smtClean="0">
                <a:latin typeface="Calibri" pitchFamily="34" charset="0"/>
                <a:cs typeface="Calibri" pitchFamily="34" charset="0"/>
              </a:rPr>
              <a:t>The Natural Gas Fueling Opportunity</a:t>
            </a:r>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12</a:t>
            </a:fld>
            <a:endParaRPr lang="en-US" dirty="0"/>
          </a:p>
        </p:txBody>
      </p:sp>
      <p:graphicFrame>
        <p:nvGraphicFramePr>
          <p:cNvPr id="7" name="Table 6"/>
          <p:cNvGraphicFramePr>
            <a:graphicFrameLocks noGrp="1"/>
          </p:cNvGraphicFramePr>
          <p:nvPr/>
        </p:nvGraphicFramePr>
        <p:xfrm>
          <a:off x="405488" y="990600"/>
          <a:ext cx="8281312" cy="640080"/>
        </p:xfrm>
        <a:graphic>
          <a:graphicData uri="http://schemas.openxmlformats.org/drawingml/2006/table">
            <a:tbl>
              <a:tblPr firstRow="1" bandRow="1">
                <a:tableStyleId>{5C22544A-7EE6-4342-B048-85BDC9FD1C3A}</a:tableStyleId>
              </a:tblPr>
              <a:tblGrid>
                <a:gridCol w="2607080"/>
                <a:gridCol w="4256710"/>
                <a:gridCol w="1417522"/>
              </a:tblGrid>
              <a:tr h="617422">
                <a:tc>
                  <a:txBody>
                    <a:bodyPr/>
                    <a:lstStyle/>
                    <a:p>
                      <a:r>
                        <a:rPr lang="en-US" sz="1800" dirty="0" smtClean="0">
                          <a:cs typeface="ＭＳ Ｐゴシック"/>
                        </a:rPr>
                        <a:t>Medium to Heavy Duty </a:t>
                      </a:r>
                      <a:endParaRPr lang="en-US" dirty="0"/>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cs typeface="ＭＳ Ｐゴシック"/>
                        </a:rPr>
                        <a:t>Refuse, Public Transit, &amp; Ports </a:t>
                      </a:r>
                      <a:endParaRPr lang="en-US" dirty="0" smtClean="0"/>
                    </a:p>
                    <a:p>
                      <a:endParaRPr lang="en-US" dirty="0"/>
                    </a:p>
                  </a:txBody>
                  <a:tcPr>
                    <a:solidFill>
                      <a:schemeClr val="accent1">
                        <a:lumMod val="75000"/>
                      </a:schemeClr>
                    </a:solidFill>
                  </a:tcPr>
                </a:tc>
                <a:tc>
                  <a:txBody>
                    <a:bodyPr/>
                    <a:lstStyle/>
                    <a:p>
                      <a:pPr marL="0" algn="l" defTabSz="914400" rtl="0" eaLnBrk="1" latinLnBrk="0" hangingPunct="1"/>
                      <a:r>
                        <a:rPr lang="en-US" sz="1800" kern="1200" dirty="0" smtClean="0">
                          <a:solidFill>
                            <a:schemeClr val="dk1"/>
                          </a:solidFill>
                          <a:latin typeface="+mn-lt"/>
                          <a:ea typeface="+mn-ea"/>
                          <a:cs typeface="+mn-cs"/>
                        </a:rPr>
                        <a:t>4 </a:t>
                      </a:r>
                      <a:r>
                        <a:rPr lang="en-US" sz="1800" kern="1200" dirty="0" err="1" smtClean="0">
                          <a:solidFill>
                            <a:schemeClr val="dk1"/>
                          </a:solidFill>
                          <a:latin typeface="+mn-lt"/>
                          <a:ea typeface="+mn-ea"/>
                          <a:cs typeface="+mn-cs"/>
                        </a:rPr>
                        <a:t>Bcf</a:t>
                      </a:r>
                      <a:r>
                        <a:rPr lang="en-US" sz="1800" kern="1200" dirty="0" smtClean="0">
                          <a:solidFill>
                            <a:schemeClr val="dk1"/>
                          </a:solidFill>
                          <a:latin typeface="+mn-lt"/>
                          <a:ea typeface="+mn-ea"/>
                          <a:cs typeface="+mn-cs"/>
                        </a:rPr>
                        <a:t>/D </a:t>
                      </a:r>
                    </a:p>
                  </a:txBody>
                  <a:tcPr>
                    <a:solidFill>
                      <a:schemeClr val="accent1">
                        <a:lumMod val="75000"/>
                      </a:schemeClr>
                    </a:solidFill>
                  </a:tcPr>
                </a:tc>
              </a:tr>
            </a:tbl>
          </a:graphicData>
        </a:graphic>
      </p:graphicFrame>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87" y="1447800"/>
            <a:ext cx="1253767" cy="909638"/>
          </a:xfrm>
          <a:prstGeom prst="rect">
            <a:avLst/>
          </a:prstGeom>
          <a:noFill/>
          <a:ln w="9525">
            <a:noFill/>
            <a:miter lim="800000"/>
            <a:headEnd/>
            <a:tailEnd/>
          </a:ln>
          <a:effectLst/>
        </p:spPr>
      </p:pic>
      <p:pic>
        <p:nvPicPr>
          <p:cNvPr id="9" name="Picture 5" descr="http://upload.wikimedia.org/wikipedia/commons/0/04/Fort_Worth_T_New_Flyer_C40LF_557_at_n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443" y="1447800"/>
            <a:ext cx="2577215" cy="922535"/>
          </a:xfrm>
          <a:prstGeom prst="rect">
            <a:avLst/>
          </a:prstGeom>
          <a:noFill/>
        </p:spPr>
      </p:pic>
      <p:pic>
        <p:nvPicPr>
          <p:cNvPr id="10" name="Picture 11" descr="http://www.pocary.com/wp-content/uploads/2011/09/Ford-Transit-Connect-CNG-Taxi-0-640x4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5894" y="1447800"/>
            <a:ext cx="1580061" cy="909638"/>
          </a:xfrm>
          <a:prstGeom prst="rect">
            <a:avLst/>
          </a:prstGeom>
          <a:noFill/>
        </p:spPr>
      </p:pic>
      <p:graphicFrame>
        <p:nvGraphicFramePr>
          <p:cNvPr id="12" name="Table 11"/>
          <p:cNvGraphicFramePr>
            <a:graphicFrameLocks noGrp="1"/>
          </p:cNvGraphicFramePr>
          <p:nvPr/>
        </p:nvGraphicFramePr>
        <p:xfrm>
          <a:off x="405488" y="2438400"/>
          <a:ext cx="8281312" cy="365760"/>
        </p:xfrm>
        <a:graphic>
          <a:graphicData uri="http://schemas.openxmlformats.org/drawingml/2006/table">
            <a:tbl>
              <a:tblPr firstRow="1" bandRow="1">
                <a:tableStyleId>{5C22544A-7EE6-4342-B048-85BDC9FD1C3A}</a:tableStyleId>
              </a:tblPr>
              <a:tblGrid>
                <a:gridCol w="2607080"/>
                <a:gridCol w="4256710"/>
                <a:gridCol w="1417522"/>
              </a:tblGrid>
              <a:tr h="351246">
                <a:tc>
                  <a:txBody>
                    <a:bodyPr/>
                    <a:lstStyle/>
                    <a:p>
                      <a:r>
                        <a:rPr lang="en-US" sz="1800" dirty="0" smtClean="0">
                          <a:cs typeface="ＭＳ Ｐゴシック"/>
                        </a:rPr>
                        <a:t>Heavy Duty On-Road </a:t>
                      </a:r>
                      <a:endParaRPr lang="en-US" dirty="0"/>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Heavy Duty Trucks</a:t>
                      </a:r>
                    </a:p>
                  </a:txBody>
                  <a:tcPr>
                    <a:solidFill>
                      <a:schemeClr val="accent1">
                        <a:lumMod val="75000"/>
                      </a:schemeClr>
                    </a:solidFill>
                  </a:tcPr>
                </a:tc>
                <a:tc>
                  <a:txBody>
                    <a:bodyPr/>
                    <a:lstStyle/>
                    <a:p>
                      <a:pPr marL="0" algn="l" defTabSz="914400" rtl="0" eaLnBrk="1" latinLnBrk="0" hangingPunct="1"/>
                      <a:r>
                        <a:rPr lang="en-US" sz="1800" kern="1200" dirty="0" smtClean="0">
                          <a:solidFill>
                            <a:schemeClr val="dk1"/>
                          </a:solidFill>
                          <a:latin typeface="+mn-lt"/>
                          <a:ea typeface="+mn-ea"/>
                          <a:cs typeface="+mn-cs"/>
                        </a:rPr>
                        <a:t>13 </a:t>
                      </a:r>
                      <a:r>
                        <a:rPr lang="en-US" sz="1800" kern="1200" dirty="0" err="1" smtClean="0">
                          <a:solidFill>
                            <a:schemeClr val="dk1"/>
                          </a:solidFill>
                          <a:latin typeface="+mn-lt"/>
                          <a:ea typeface="+mn-ea"/>
                          <a:cs typeface="+mn-cs"/>
                        </a:rPr>
                        <a:t>Bcf</a:t>
                      </a:r>
                      <a:r>
                        <a:rPr lang="en-US" sz="1800" kern="1200" dirty="0" smtClean="0">
                          <a:solidFill>
                            <a:schemeClr val="dk1"/>
                          </a:solidFill>
                          <a:latin typeface="+mn-lt"/>
                          <a:ea typeface="+mn-ea"/>
                          <a:cs typeface="+mn-cs"/>
                        </a:rPr>
                        <a:t>/D </a:t>
                      </a:r>
                    </a:p>
                  </a:txBody>
                  <a:tcPr>
                    <a:solidFill>
                      <a:schemeClr val="accent1">
                        <a:lumMod val="75000"/>
                      </a:schemeClr>
                    </a:solidFill>
                  </a:tcPr>
                </a:tc>
              </a:tr>
            </a:tbl>
          </a:graphicData>
        </a:graphic>
      </p:graphicFrame>
      <p:pic>
        <p:nvPicPr>
          <p:cNvPr id="13" name="Content Placeholder 6" descr="HD Truck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9678" y="2801054"/>
            <a:ext cx="1820848" cy="917505"/>
          </a:xfrm>
          <a:prstGeom prst="rect">
            <a:avLst/>
          </a:prstGeom>
          <a:noFill/>
          <a:ln w="9525">
            <a:noFill/>
            <a:miter lim="800000"/>
            <a:headEnd/>
            <a:tailEnd/>
          </a:ln>
        </p:spPr>
      </p:pic>
      <p:pic>
        <p:nvPicPr>
          <p:cNvPr id="14" name="Picture 2" descr="http://www.dillontransport.com/images/equiptmentsales_ta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8710" y="2808923"/>
            <a:ext cx="2021416" cy="909637"/>
          </a:xfrm>
          <a:prstGeom prst="rect">
            <a:avLst/>
          </a:prstGeom>
          <a:noFill/>
          <a:ln w="28575">
            <a:solidFill>
              <a:schemeClr val="accent5"/>
            </a:solidFill>
          </a:ln>
        </p:spPr>
      </p:pic>
      <p:pic>
        <p:nvPicPr>
          <p:cNvPr id="15" name="Picture 19" descr="HTS System on Miller Lite Beverage Truck Mickey Body and Magliner hand truck">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6681" y="2804160"/>
            <a:ext cx="1228845" cy="909638"/>
          </a:xfrm>
          <a:prstGeom prst="rect">
            <a:avLst/>
          </a:prstGeom>
          <a:noFill/>
          <a:ln w="28575">
            <a:solidFill>
              <a:schemeClr val="accent5"/>
            </a:solidFill>
          </a:ln>
        </p:spPr>
      </p:pic>
      <p:pic>
        <p:nvPicPr>
          <p:cNvPr id="16"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0526" y="2800986"/>
            <a:ext cx="1866274" cy="909637"/>
          </a:xfrm>
          <a:prstGeom prst="rect">
            <a:avLst/>
          </a:prstGeom>
          <a:noFill/>
          <a:ln w="28575">
            <a:noFill/>
            <a:miter lim="800000"/>
            <a:headEnd/>
            <a:tailEnd/>
          </a:ln>
        </p:spPr>
      </p:pic>
      <p:pic>
        <p:nvPicPr>
          <p:cNvPr id="17" name="Picture 2" descr="http://puregreencars.com/files/UPS-CNG-Truck_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6477" y="2800985"/>
            <a:ext cx="1126076" cy="909638"/>
          </a:xfrm>
          <a:prstGeom prst="rect">
            <a:avLst/>
          </a:prstGeom>
          <a:noFill/>
          <a:ln w="28575">
            <a:solidFill>
              <a:schemeClr val="accent5"/>
            </a:solidFill>
          </a:ln>
        </p:spPr>
      </p:pic>
      <p:graphicFrame>
        <p:nvGraphicFramePr>
          <p:cNvPr id="18" name="Table 17"/>
          <p:cNvGraphicFramePr>
            <a:graphicFrameLocks noGrp="1"/>
          </p:cNvGraphicFramePr>
          <p:nvPr/>
        </p:nvGraphicFramePr>
        <p:xfrm>
          <a:off x="381000" y="3810000"/>
          <a:ext cx="8281312" cy="640080"/>
        </p:xfrm>
        <a:graphic>
          <a:graphicData uri="http://schemas.openxmlformats.org/drawingml/2006/table">
            <a:tbl>
              <a:tblPr firstRow="1" bandRow="1">
                <a:tableStyleId>{5C22544A-7EE6-4342-B048-85BDC9FD1C3A}</a:tableStyleId>
              </a:tblPr>
              <a:tblGrid>
                <a:gridCol w="2607080"/>
                <a:gridCol w="4256710"/>
                <a:gridCol w="1417522"/>
              </a:tblGrid>
              <a:tr h="351246">
                <a:tc>
                  <a:txBody>
                    <a:bodyPr/>
                    <a:lstStyle/>
                    <a:p>
                      <a:r>
                        <a:rPr lang="en-US" sz="1800" dirty="0" smtClean="0">
                          <a:cs typeface="ＭＳ Ｐゴシック"/>
                        </a:rPr>
                        <a:t>Heavy Duty Off-Road </a:t>
                      </a:r>
                      <a:endParaRPr lang="en-US" dirty="0"/>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mn-lt"/>
                          <a:ea typeface="+mn-ea"/>
                          <a:cs typeface="+mn-cs"/>
                        </a:rPr>
                        <a:t>Mining, Marine, Rail &amp; Construction</a:t>
                      </a:r>
                    </a:p>
                  </a:txBody>
                  <a:tcPr>
                    <a:solidFill>
                      <a:schemeClr val="accent1">
                        <a:lumMod val="75000"/>
                      </a:schemeClr>
                    </a:solidFill>
                  </a:tcPr>
                </a:tc>
                <a:tc>
                  <a:txBody>
                    <a:bodyPr/>
                    <a:lstStyle/>
                    <a:p>
                      <a:pPr marL="0" algn="l" defTabSz="914400" rtl="0" eaLnBrk="1" latinLnBrk="0" hangingPunct="1"/>
                      <a:r>
                        <a:rPr lang="en-US" sz="1800" kern="1200" dirty="0" smtClean="0">
                          <a:solidFill>
                            <a:schemeClr val="dk1"/>
                          </a:solidFill>
                          <a:latin typeface="+mn-lt"/>
                          <a:ea typeface="+mn-ea"/>
                          <a:cs typeface="+mn-cs"/>
                        </a:rPr>
                        <a:t>16 </a:t>
                      </a:r>
                      <a:r>
                        <a:rPr lang="en-US" sz="1800" kern="1200" dirty="0" err="1" smtClean="0">
                          <a:solidFill>
                            <a:schemeClr val="dk1"/>
                          </a:solidFill>
                          <a:latin typeface="+mn-lt"/>
                          <a:ea typeface="+mn-ea"/>
                          <a:cs typeface="+mn-cs"/>
                        </a:rPr>
                        <a:t>Bcf</a:t>
                      </a:r>
                      <a:r>
                        <a:rPr lang="en-US" sz="1800" kern="1200" dirty="0" smtClean="0">
                          <a:solidFill>
                            <a:schemeClr val="dk1"/>
                          </a:solidFill>
                          <a:latin typeface="+mn-lt"/>
                          <a:ea typeface="+mn-ea"/>
                          <a:cs typeface="+mn-cs"/>
                        </a:rPr>
                        <a:t>/D </a:t>
                      </a:r>
                    </a:p>
                    <a:p>
                      <a:pPr marL="0" algn="l" defTabSz="914400" rtl="0" eaLnBrk="1" latinLnBrk="0" hangingPunct="1"/>
                      <a:endParaRPr lang="en-US" sz="1800" kern="1200" dirty="0" smtClean="0">
                        <a:solidFill>
                          <a:schemeClr val="dk1"/>
                        </a:solidFill>
                        <a:latin typeface="+mn-lt"/>
                        <a:ea typeface="+mn-ea"/>
                        <a:cs typeface="+mn-cs"/>
                      </a:endParaRPr>
                    </a:p>
                  </a:txBody>
                  <a:tcPr>
                    <a:solidFill>
                      <a:schemeClr val="accent1">
                        <a:lumMod val="75000"/>
                      </a:schemeClr>
                    </a:solidFill>
                  </a:tcPr>
                </a:tc>
              </a:tr>
            </a:tbl>
          </a:graphicData>
        </a:graphic>
      </p:graphicFrame>
      <p:pic>
        <p:nvPicPr>
          <p:cNvPr id="19" name="Content Placeholder 3" descr="Mining.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8400" y="4178715"/>
            <a:ext cx="2076266" cy="926685"/>
          </a:xfrm>
          <a:prstGeom prst="rect">
            <a:avLst/>
          </a:prstGeom>
          <a:noFill/>
          <a:ln w="9525">
            <a:noFill/>
            <a:miter lim="800000"/>
            <a:headEnd/>
            <a:tailEnd/>
          </a:ln>
        </p:spPr>
      </p:pic>
      <p:pic>
        <p:nvPicPr>
          <p:cNvPr id="20" name="Picture 4" descr="Locomotives.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03751" y="4178716"/>
            <a:ext cx="2158561" cy="914400"/>
          </a:xfrm>
          <a:prstGeom prst="rect">
            <a:avLst/>
          </a:prstGeom>
          <a:noFill/>
          <a:ln w="9525">
            <a:noFill/>
            <a:miter lim="800000"/>
            <a:headEnd/>
            <a:tailEnd/>
          </a:ln>
        </p:spPr>
      </p:pic>
      <p:pic>
        <p:nvPicPr>
          <p:cNvPr id="21"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73117" y="4178715"/>
            <a:ext cx="2030634" cy="926685"/>
          </a:xfrm>
          <a:prstGeom prst="rect">
            <a:avLst/>
          </a:prstGeom>
          <a:noFill/>
          <a:ln w="9525">
            <a:noFill/>
            <a:miter lim="800000"/>
            <a:headEnd/>
            <a:tailEnd/>
          </a:ln>
        </p:spPr>
      </p:pic>
      <p:pic>
        <p:nvPicPr>
          <p:cNvPr id="22" name="Picture 6" descr="15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1000" y="4178715"/>
            <a:ext cx="2106102" cy="926685"/>
          </a:xfrm>
          <a:prstGeom prst="rect">
            <a:avLst/>
          </a:prstGeom>
          <a:noFill/>
          <a:ln w="28575">
            <a:noFill/>
            <a:miter lim="800000"/>
            <a:headEnd/>
            <a:tailEnd/>
          </a:ln>
        </p:spPr>
      </p:pic>
      <p:graphicFrame>
        <p:nvGraphicFramePr>
          <p:cNvPr id="23" name="Table 22"/>
          <p:cNvGraphicFramePr>
            <a:graphicFrameLocks noGrp="1"/>
          </p:cNvGraphicFramePr>
          <p:nvPr/>
        </p:nvGraphicFramePr>
        <p:xfrm>
          <a:off x="381000" y="5181600"/>
          <a:ext cx="8281312" cy="640080"/>
        </p:xfrm>
        <a:graphic>
          <a:graphicData uri="http://schemas.openxmlformats.org/drawingml/2006/table">
            <a:tbl>
              <a:tblPr firstRow="1" bandRow="1">
                <a:tableStyleId>{5C22544A-7EE6-4342-B048-85BDC9FD1C3A}</a:tableStyleId>
              </a:tblPr>
              <a:tblGrid>
                <a:gridCol w="2362200"/>
                <a:gridCol w="4501590"/>
                <a:gridCol w="1417522"/>
              </a:tblGrid>
              <a:tr h="351246">
                <a:tc>
                  <a:txBody>
                    <a:bodyPr/>
                    <a:lstStyle/>
                    <a:p>
                      <a:pPr marL="0" algn="l" defTabSz="914400" rtl="0" eaLnBrk="1" latinLnBrk="0" hangingPunct="1"/>
                      <a:r>
                        <a:rPr lang="en-US" sz="1800" b="1" kern="1200" dirty="0" smtClean="0">
                          <a:solidFill>
                            <a:schemeClr val="bg1"/>
                          </a:solidFill>
                          <a:latin typeface="+mn-lt"/>
                          <a:ea typeface="+mn-ea"/>
                          <a:cs typeface="+mn-cs"/>
                        </a:rPr>
                        <a:t>Light Duty Mass Market </a:t>
                      </a:r>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mn-ea"/>
                          <a:cs typeface="+mn-cs"/>
                        </a:rPr>
                        <a:t>6X6 Vehicle Platform &amp; Home Refueling</a:t>
                      </a:r>
                    </a:p>
                  </a:txBody>
                  <a:tcPr>
                    <a:solidFill>
                      <a:schemeClr val="accent1">
                        <a:lumMod val="75000"/>
                      </a:schemeClr>
                    </a:solidFill>
                  </a:tcPr>
                </a:tc>
                <a:tc>
                  <a:txBody>
                    <a:bodyPr/>
                    <a:lstStyle/>
                    <a:p>
                      <a:pPr marL="0" algn="l" defTabSz="914400" rtl="0" eaLnBrk="1" latinLnBrk="0" hangingPunct="1"/>
                      <a:r>
                        <a:rPr lang="en-US" sz="1800" b="0" kern="1200" dirty="0" smtClean="0">
                          <a:solidFill>
                            <a:schemeClr val="tx1"/>
                          </a:solidFill>
                          <a:latin typeface="+mn-lt"/>
                          <a:ea typeface="+mn-ea"/>
                          <a:cs typeface="+mn-cs"/>
                        </a:rPr>
                        <a:t>57 </a:t>
                      </a:r>
                      <a:r>
                        <a:rPr lang="en-US" sz="1800" b="0" kern="1200" dirty="0" err="1" smtClean="0">
                          <a:solidFill>
                            <a:schemeClr val="tx1"/>
                          </a:solidFill>
                          <a:latin typeface="+mn-lt"/>
                          <a:ea typeface="+mn-ea"/>
                          <a:cs typeface="+mn-cs"/>
                        </a:rPr>
                        <a:t>Bcf</a:t>
                      </a:r>
                      <a:r>
                        <a:rPr lang="en-US" sz="1800" b="0" kern="1200" dirty="0" smtClean="0">
                          <a:solidFill>
                            <a:schemeClr val="tx1"/>
                          </a:solidFill>
                          <a:latin typeface="+mn-lt"/>
                          <a:ea typeface="+mn-ea"/>
                          <a:cs typeface="+mn-cs"/>
                        </a:rPr>
                        <a:t>/D </a:t>
                      </a:r>
                    </a:p>
                  </a:txBody>
                  <a:tcPr>
                    <a:solidFill>
                      <a:schemeClr val="accent1">
                        <a:lumMod val="75000"/>
                      </a:schemeClr>
                    </a:solidFill>
                  </a:tcPr>
                </a:tc>
              </a:tr>
            </a:tbl>
          </a:graphicData>
        </a:graphic>
      </p:graphicFrame>
      <p:pic>
        <p:nvPicPr>
          <p:cNvPr id="24" name="Picture 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2800" y="5567681"/>
            <a:ext cx="1499512" cy="810901"/>
          </a:xfrm>
          <a:prstGeom prst="rect">
            <a:avLst/>
          </a:prstGeom>
          <a:noFill/>
          <a:ln w="9525">
            <a:noFill/>
            <a:miter lim="800000"/>
            <a:headEnd/>
            <a:tailEnd/>
          </a:ln>
          <a:effectLst/>
        </p:spPr>
      </p:pic>
      <p:pic>
        <p:nvPicPr>
          <p:cNvPr id="25"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67200" y="5574646"/>
            <a:ext cx="1476186" cy="810901"/>
          </a:xfrm>
          <a:prstGeom prst="rect">
            <a:avLst/>
          </a:prstGeom>
          <a:noFill/>
          <a:ln w="9525">
            <a:noFill/>
            <a:miter lim="800000"/>
            <a:headEnd/>
            <a:tailEnd/>
          </a:ln>
          <a:effectLst/>
        </p:spPr>
      </p:pic>
      <p:pic>
        <p:nvPicPr>
          <p:cNvPr id="26"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00200" y="5567680"/>
            <a:ext cx="1338578" cy="810901"/>
          </a:xfrm>
          <a:prstGeom prst="rect">
            <a:avLst/>
          </a:prstGeom>
          <a:noFill/>
          <a:ln w="9525">
            <a:noFill/>
            <a:miter lim="800000"/>
            <a:headEnd/>
            <a:tailEnd/>
          </a:ln>
          <a:effectLst/>
        </p:spPr>
      </p:pic>
      <p:pic>
        <p:nvPicPr>
          <p:cNvPr id="27"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1000" y="5567680"/>
            <a:ext cx="1358094" cy="810901"/>
          </a:xfrm>
          <a:prstGeom prst="rect">
            <a:avLst/>
          </a:prstGeom>
          <a:noFill/>
          <a:ln w="9525">
            <a:noFill/>
            <a:miter lim="800000"/>
            <a:headEnd/>
            <a:tailEnd/>
          </a:ln>
          <a:effectLst/>
        </p:spPr>
      </p:pic>
      <p:pic>
        <p:nvPicPr>
          <p:cNvPr id="28" name="Picture 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43724" y="5574646"/>
            <a:ext cx="1419076" cy="810901"/>
          </a:xfrm>
          <a:prstGeom prst="rect">
            <a:avLst/>
          </a:prstGeom>
          <a:noFill/>
          <a:ln w="9525">
            <a:noFill/>
            <a:miter lim="800000"/>
            <a:headEnd/>
            <a:tailEnd/>
          </a:ln>
          <a:effectLst/>
        </p:spPr>
      </p:pic>
      <p:pic>
        <p:nvPicPr>
          <p:cNvPr id="29" name="Picture 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92345" y="5567680"/>
            <a:ext cx="1451055" cy="817867"/>
          </a:xfrm>
          <a:prstGeom prst="rect">
            <a:avLst/>
          </a:prstGeom>
          <a:noFill/>
          <a:ln w="9525">
            <a:noFill/>
            <a:miter lim="800000"/>
            <a:headEnd/>
            <a:tailEnd/>
          </a:ln>
          <a:effectLst/>
        </p:spPr>
      </p:pic>
      <p:sp>
        <p:nvSpPr>
          <p:cNvPr id="30" name="Rectangle 29"/>
          <p:cNvSpPr/>
          <p:nvPr/>
        </p:nvSpPr>
        <p:spPr>
          <a:xfrm>
            <a:off x="2487102" y="6134784"/>
            <a:ext cx="3794629" cy="646331"/>
          </a:xfrm>
          <a:prstGeom prst="rect">
            <a:avLst/>
          </a:prstGeom>
          <a:solidFill>
            <a:schemeClr val="bg1"/>
          </a:solidFill>
          <a:ln>
            <a:solidFill>
              <a:schemeClr val="accent2">
                <a:lumMod val="75000"/>
              </a:schemeClr>
            </a:solidFill>
          </a:ln>
        </p:spPr>
        <p:txBody>
          <a:bodyPr wrap="none">
            <a:spAutoFit/>
          </a:bodyPr>
          <a:lstStyle/>
          <a:p>
            <a:r>
              <a:rPr lang="en-US" dirty="0" smtClean="0">
                <a:solidFill>
                  <a:schemeClr val="dk1"/>
                </a:solidFill>
              </a:rPr>
              <a:t>Current U.S. Demand = 66 </a:t>
            </a:r>
            <a:r>
              <a:rPr lang="en-US" dirty="0" err="1" smtClean="0">
                <a:solidFill>
                  <a:schemeClr val="dk1"/>
                </a:solidFill>
              </a:rPr>
              <a:t>Bcf</a:t>
            </a:r>
            <a:r>
              <a:rPr lang="en-US" dirty="0" smtClean="0">
                <a:solidFill>
                  <a:schemeClr val="dk1"/>
                </a:solidFill>
              </a:rPr>
              <a:t>/D</a:t>
            </a:r>
          </a:p>
          <a:p>
            <a:r>
              <a:rPr lang="en-US" dirty="0" smtClean="0">
                <a:solidFill>
                  <a:schemeClr val="dk1"/>
                </a:solidFill>
              </a:rPr>
              <a:t>Additional U.S. Demand = 90 </a:t>
            </a:r>
            <a:r>
              <a:rPr lang="en-US" dirty="0" err="1" smtClean="0">
                <a:solidFill>
                  <a:schemeClr val="dk1"/>
                </a:solidFill>
              </a:rPr>
              <a:t>Bcf</a:t>
            </a:r>
            <a:r>
              <a:rPr lang="en-US" dirty="0" smtClean="0">
                <a:solidFill>
                  <a:schemeClr val="dk1"/>
                </a:solidFill>
              </a:rPr>
              <a:t>/D</a:t>
            </a:r>
          </a:p>
        </p:txBody>
      </p:sp>
      <p:pic>
        <p:nvPicPr>
          <p:cNvPr id="19458" name="Picture 2" descr="http://www.ngvglobal.com/files/2010/09/Foton_CNG_Bus_Model_L40_2010-249x15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00714" y="1454906"/>
            <a:ext cx="1478594" cy="915430"/>
          </a:xfrm>
          <a:prstGeom prst="rect">
            <a:avLst/>
          </a:prstGeom>
          <a:noFill/>
        </p:spPr>
      </p:pic>
      <p:pic>
        <p:nvPicPr>
          <p:cNvPr id="19460" name="Picture 4" descr="http://www.nrel.gov/vehiclesandfuels/images/photo_sshuttle.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041828" y="1447800"/>
            <a:ext cx="1644972" cy="909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Threshold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13</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1000" y="955454"/>
            <a:ext cx="8475977" cy="544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06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534400" cy="762000"/>
          </a:xfrm>
        </p:spPr>
        <p:txBody>
          <a:bodyPr/>
          <a:lstStyle/>
          <a:p>
            <a:r>
              <a:rPr lang="en-US" sz="2800" dirty="0" smtClean="0"/>
              <a:t>Bold 10 Year TX NGV &amp; Demand </a:t>
            </a:r>
            <a:r>
              <a:rPr lang="en-US" sz="2800" dirty="0"/>
              <a:t>Growth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5820268"/>
              </p:ext>
            </p:extLst>
          </p:nvPr>
        </p:nvGraphicFramePr>
        <p:xfrm>
          <a:off x="236517" y="1752600"/>
          <a:ext cx="8686800" cy="3643630"/>
        </p:xfrm>
        <a:graphic>
          <a:graphicData uri="http://schemas.openxmlformats.org/drawingml/2006/table">
            <a:tbl>
              <a:tblPr firstRow="1" bandRow="1">
                <a:tableStyleId>{17292A2E-F333-43FB-9621-5CBBE7FDCDCB}</a:tableStyleId>
              </a:tblPr>
              <a:tblGrid>
                <a:gridCol w="1528233"/>
                <a:gridCol w="1447800"/>
                <a:gridCol w="1447800"/>
                <a:gridCol w="1447800"/>
                <a:gridCol w="2815167"/>
              </a:tblGrid>
              <a:tr h="871855">
                <a:tc>
                  <a:txBody>
                    <a:bodyPr/>
                    <a:lstStyle/>
                    <a:p>
                      <a:endParaRPr lang="en-US" dirty="0"/>
                    </a:p>
                  </a:txBody>
                  <a:tcPr/>
                </a:tc>
                <a:tc>
                  <a:txBody>
                    <a:bodyPr/>
                    <a:lstStyle/>
                    <a:p>
                      <a:pPr marL="0" algn="ctr" defTabSz="914400" rtl="0" eaLnBrk="1" fontAlgn="b" latinLnBrk="0" hangingPunct="1"/>
                      <a:r>
                        <a:rPr lang="en-US" sz="1800" kern="1200" dirty="0" smtClean="0"/>
                        <a:t>2012 (actual 2-year growth</a:t>
                      </a:r>
                      <a:r>
                        <a:rPr lang="en-US" sz="1800" kern="1200" dirty="0"/>
                        <a:t>)</a:t>
                      </a:r>
                      <a:endParaRPr lang="en-US" sz="1800" b="1" kern="1200" dirty="0">
                        <a:solidFill>
                          <a:schemeClr val="lt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Annual Growth Goal</a:t>
                      </a:r>
                      <a:endParaRPr lang="en-US" sz="1800" b="1" kern="1200" dirty="0">
                        <a:solidFill>
                          <a:schemeClr val="lt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2022 Target (total</a:t>
                      </a:r>
                      <a:r>
                        <a:rPr lang="en-US" sz="1800" kern="1200" dirty="0"/>
                        <a:t>)</a:t>
                      </a:r>
                      <a:endParaRPr lang="en-US" sz="1800" b="1" kern="1200" dirty="0">
                        <a:solidFill>
                          <a:schemeClr val="lt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Target Groups</a:t>
                      </a:r>
                      <a:endParaRPr lang="en-US" sz="1800" b="1" kern="1200" dirty="0">
                        <a:solidFill>
                          <a:schemeClr val="lt1"/>
                        </a:solidFill>
                        <a:latin typeface="+mn-lt"/>
                        <a:ea typeface="+mn-ea"/>
                        <a:cs typeface="+mn-cs"/>
                      </a:endParaRPr>
                    </a:p>
                  </a:txBody>
                  <a:tcPr marL="9525" marR="9525" marT="9525" marB="0" anchor="ctr"/>
                </a:tc>
              </a:tr>
              <a:tr h="370840">
                <a:tc>
                  <a:txBody>
                    <a:bodyPr/>
                    <a:lstStyle/>
                    <a:p>
                      <a:pPr marL="0" algn="ctr" defTabSz="914400" rtl="0" eaLnBrk="1" fontAlgn="b" latinLnBrk="0" hangingPunct="1"/>
                      <a:r>
                        <a:rPr lang="en-US" sz="1800" kern="1200" dirty="0"/>
                        <a:t>Light-Duty</a:t>
                      </a:r>
                      <a:endParaRPr lang="en-US" sz="1800" b="1"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1,565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4,000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40,000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smtClean="0"/>
                        <a:t>E&amp;P, upstream supply chain, other gas industry, taxi, government, consumer</a:t>
                      </a:r>
                      <a:endParaRPr lang="en-US" sz="1800" b="0" kern="1200" dirty="0">
                        <a:solidFill>
                          <a:schemeClr val="tx1"/>
                        </a:solidFill>
                        <a:latin typeface="+mn-lt"/>
                        <a:ea typeface="+mn-ea"/>
                        <a:cs typeface="+mn-cs"/>
                      </a:endParaRPr>
                    </a:p>
                  </a:txBody>
                  <a:tcPr marL="9525" marR="9525" marT="9525" marB="0" anchor="ctr"/>
                </a:tc>
              </a:tr>
              <a:tr h="370840">
                <a:tc>
                  <a:txBody>
                    <a:bodyPr/>
                    <a:lstStyle/>
                    <a:p>
                      <a:pPr marL="0" algn="ctr" defTabSz="914400" rtl="0" eaLnBrk="1" fontAlgn="b" latinLnBrk="0" hangingPunct="1"/>
                      <a:r>
                        <a:rPr lang="en-US" sz="1800" kern="1200" dirty="0"/>
                        <a:t>Medium-Duty</a:t>
                      </a:r>
                      <a:endParaRPr lang="en-US" sz="1800" b="1"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smtClean="0"/>
                        <a:t>6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2,000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20,000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smtClean="0"/>
                        <a:t>25% of state and public fleet, utility,</a:t>
                      </a:r>
                      <a:r>
                        <a:rPr lang="en-US" sz="1800" kern="1200" baseline="0" smtClean="0"/>
                        <a:t> E&amp;P, commercial</a:t>
                      </a:r>
                      <a:endParaRPr lang="en-US" sz="1800" b="0" kern="1200" dirty="0">
                        <a:solidFill>
                          <a:schemeClr val="tx1"/>
                        </a:solidFill>
                        <a:latin typeface="+mn-lt"/>
                        <a:ea typeface="+mn-ea"/>
                        <a:cs typeface="+mn-cs"/>
                      </a:endParaRPr>
                    </a:p>
                  </a:txBody>
                  <a:tcPr marL="9525" marR="9525" marT="9525" marB="0" anchor="ctr"/>
                </a:tc>
              </a:tr>
              <a:tr h="0">
                <a:tc>
                  <a:txBody>
                    <a:bodyPr/>
                    <a:lstStyle/>
                    <a:p>
                      <a:pPr marL="0" algn="ctr" defTabSz="914400" rtl="0" eaLnBrk="1" fontAlgn="b" latinLnBrk="0" hangingPunct="1"/>
                      <a:r>
                        <a:rPr lang="en-US" sz="1800" kern="1200" dirty="0"/>
                        <a:t>Heavy-Duty</a:t>
                      </a:r>
                      <a:endParaRPr lang="en-US" sz="1800" b="1"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smtClean="0"/>
                        <a:t>1,361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4,000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40,000 </a:t>
                      </a:r>
                      <a:endParaRPr lang="en-US" sz="1800" b="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800" kern="1200" dirty="0" smtClean="0"/>
                        <a:t>Commercial trucking, transit, refuse,  public, E&amp;P supply chain</a:t>
                      </a:r>
                      <a:endParaRPr lang="en-US" sz="1800" b="0" kern="1200" dirty="0">
                        <a:solidFill>
                          <a:schemeClr val="tx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359296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Governors’ Memorandum Of Understanding </a:t>
            </a:r>
            <a:br>
              <a:rPr lang="en-US" sz="2000" dirty="0" smtClean="0"/>
            </a:br>
            <a:r>
              <a:rPr lang="en-US" sz="2000" dirty="0" smtClean="0"/>
              <a:t>for Natural Gas Vehicles</a:t>
            </a:r>
            <a:endParaRPr lang="en-US" sz="2000" dirty="0"/>
          </a:p>
        </p:txBody>
      </p:sp>
      <p:sp>
        <p:nvSpPr>
          <p:cNvPr id="3" name="Content Placeholder 2"/>
          <p:cNvSpPr>
            <a:spLocks noGrp="1"/>
          </p:cNvSpPr>
          <p:nvPr>
            <p:ph idx="1"/>
          </p:nvPr>
        </p:nvSpPr>
        <p:spPr>
          <a:xfrm>
            <a:off x="4457453" y="1066800"/>
            <a:ext cx="4572000" cy="5086350"/>
          </a:xfrm>
        </p:spPr>
        <p:txBody>
          <a:bodyPr/>
          <a:lstStyle/>
          <a:p>
            <a:r>
              <a:rPr lang="en-US" sz="2000" dirty="0" smtClean="0"/>
              <a:t>22 States Participating</a:t>
            </a:r>
          </a:p>
          <a:p>
            <a:r>
              <a:rPr lang="en-US" sz="2000" dirty="0" smtClean="0"/>
              <a:t>Aggregates </a:t>
            </a:r>
            <a:r>
              <a:rPr lang="en-US" sz="2000" dirty="0"/>
              <a:t>state vehicle procurement in a Joint RFP; utilize local distribution networks</a:t>
            </a:r>
          </a:p>
          <a:p>
            <a:r>
              <a:rPr lang="en-US" sz="2000" dirty="0"/>
              <a:t>Engage local government in procurement to the extent practicable</a:t>
            </a:r>
          </a:p>
          <a:p>
            <a:r>
              <a:rPr lang="en-US" sz="2000" dirty="0"/>
              <a:t>OEM NGV should have comparable performance and price to a gasoline vehicle</a:t>
            </a:r>
          </a:p>
          <a:p>
            <a:r>
              <a:rPr lang="en-US" sz="2000" dirty="0"/>
              <a:t>Encourage private investment in NGV infrastructure</a:t>
            </a:r>
          </a:p>
          <a:p>
            <a:r>
              <a:rPr lang="en-US" sz="2000" dirty="0"/>
              <a:t>Reach out to fellow Governors to encourage participation</a:t>
            </a:r>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162425" cy="5238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44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Details &amp; Next Steps</a:t>
            </a:r>
            <a:endParaRPr lang="en-US"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16</a:t>
            </a:fld>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3451" y="990600"/>
            <a:ext cx="8247453" cy="47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3452" y="5761335"/>
            <a:ext cx="7808548" cy="923330"/>
          </a:xfrm>
          <a:prstGeom prst="rect">
            <a:avLst/>
          </a:prstGeom>
          <a:noFill/>
        </p:spPr>
        <p:txBody>
          <a:bodyPr wrap="none" rtlCol="0">
            <a:spAutoFit/>
          </a:bodyPr>
          <a:lstStyle/>
          <a:p>
            <a:pPr marL="285750" indent="-285750">
              <a:buFont typeface="Arial" pitchFamily="34" charset="0"/>
              <a:buChar char="•"/>
            </a:pPr>
            <a:r>
              <a:rPr lang="en-US" dirty="0" smtClean="0"/>
              <a:t>40,000 Texas fleet vehicles – OK and CO combined have 30,000</a:t>
            </a:r>
          </a:p>
          <a:p>
            <a:pPr marL="285750" indent="-285750">
              <a:buFont typeface="Arial" pitchFamily="34" charset="0"/>
              <a:buChar char="•"/>
            </a:pPr>
            <a:r>
              <a:rPr lang="en-US" dirty="0" smtClean="0"/>
              <a:t>Detailed inventory with type of vehicle, mileage &amp; replacement schedule</a:t>
            </a:r>
          </a:p>
          <a:p>
            <a:pPr marL="285750" indent="-285750">
              <a:buFont typeface="Arial" pitchFamily="34" charset="0"/>
              <a:buChar char="•"/>
            </a:pPr>
            <a:r>
              <a:rPr lang="en-US" dirty="0" smtClean="0"/>
              <a:t>Review near-term opportunities for pick-up and van replacements</a:t>
            </a:r>
            <a:endParaRPr lang="en-US" dirty="0"/>
          </a:p>
        </p:txBody>
      </p:sp>
    </p:spTree>
    <p:extLst>
      <p:ext uri="{BB962C8B-B14F-4D97-AF65-F5344CB8AC3E}">
        <p14:creationId xmlns:p14="http://schemas.microsoft.com/office/powerpoint/2010/main" val="2918354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1913"/>
            <a:ext cx="8229600" cy="914401"/>
          </a:xfrm>
        </p:spPr>
        <p:txBody>
          <a:bodyPr/>
          <a:lstStyle/>
          <a:p>
            <a:r>
              <a:rPr lang="en-US" sz="2000" dirty="0" smtClean="0"/>
              <a:t>Pioneer’s Commitment to Natural Gas Vehicles &amp; Engines</a:t>
            </a:r>
            <a:endParaRPr lang="en-US" sz="20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79" b="19299"/>
          <a:stretch/>
        </p:blipFill>
        <p:spPr>
          <a:xfrm>
            <a:off x="609600" y="1187532"/>
            <a:ext cx="8128636" cy="3384468"/>
          </a:xfrm>
        </p:spPr>
      </p:pic>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17</a:t>
            </a:fld>
            <a:endParaRPr lang="en-US" dirty="0"/>
          </a:p>
        </p:txBody>
      </p:sp>
      <p:sp>
        <p:nvSpPr>
          <p:cNvPr id="6" name="TextBox 5"/>
          <p:cNvSpPr txBox="1"/>
          <p:nvPr/>
        </p:nvSpPr>
        <p:spPr>
          <a:xfrm>
            <a:off x="615538" y="4624387"/>
            <a:ext cx="7848600" cy="2462213"/>
          </a:xfrm>
          <a:prstGeom prst="rect">
            <a:avLst/>
          </a:prstGeom>
          <a:noFill/>
        </p:spPr>
        <p:txBody>
          <a:bodyPr wrap="square" rtlCol="0">
            <a:spAutoFit/>
          </a:bodyPr>
          <a:lstStyle/>
          <a:p>
            <a:pPr marL="285750" indent="-285750">
              <a:buFont typeface="Arial" pitchFamily="34" charset="0"/>
              <a:buChar char="•"/>
            </a:pPr>
            <a:r>
              <a:rPr lang="en-US" dirty="0" smtClean="0"/>
              <a:t>Westport Wing Bi-fuel F250 Fords with 24.5 GGE tanks with 325 Mile Range on CNG, additional 450 on gasoline for 775 total Range</a:t>
            </a:r>
          </a:p>
          <a:p>
            <a:pPr marL="285750" indent="-285750">
              <a:buFont typeface="Arial" pitchFamily="34" charset="0"/>
              <a:buChar char="•"/>
            </a:pPr>
            <a:endParaRPr lang="en-US" sz="1400" dirty="0" smtClean="0"/>
          </a:p>
          <a:p>
            <a:pPr marL="285750" indent="-285750">
              <a:buFont typeface="Arial" pitchFamily="34" charset="0"/>
              <a:buChar char="•"/>
            </a:pPr>
            <a:r>
              <a:rPr lang="en-US" dirty="0" smtClean="0"/>
              <a:t>Peterbilt Dedicated CNG Trucks with 1,000 Mile Range</a:t>
            </a:r>
          </a:p>
          <a:p>
            <a:pPr marL="285750" indent="-285750">
              <a:buFont typeface="Arial" pitchFamily="34" charset="0"/>
              <a:buChar char="•"/>
            </a:pPr>
            <a:endParaRPr lang="en-US" sz="1400" dirty="0" smtClean="0"/>
          </a:p>
          <a:p>
            <a:pPr marL="285750" indent="-285750">
              <a:buFont typeface="Arial" pitchFamily="34" charset="0"/>
              <a:buChar char="•"/>
            </a:pPr>
            <a:r>
              <a:rPr lang="en-US" dirty="0" smtClean="0"/>
              <a:t>Planning Natural Gas Powered Drilling Rig Project </a:t>
            </a:r>
          </a:p>
          <a:p>
            <a:pPr marL="285750" indent="-285750">
              <a:buFont typeface="Arial" pitchFamily="34" charset="0"/>
              <a:buChar char="•"/>
            </a:pPr>
            <a:endParaRPr lang="en-US" sz="1400" dirty="0" smtClean="0"/>
          </a:p>
          <a:p>
            <a:pPr marL="285750" indent="-285750">
              <a:buFont typeface="Arial" pitchFamily="34" charset="0"/>
              <a:buChar char="•"/>
            </a:pPr>
            <a:r>
              <a:rPr lang="en-US" dirty="0" smtClean="0"/>
              <a:t>Planning Natural Gas Powered Hydraulic Fracturing Project</a:t>
            </a:r>
          </a:p>
          <a:p>
            <a:pPr marL="285750" indent="-285750">
              <a:buFont typeface="Arial" pitchFamily="34" charset="0"/>
              <a:buChar char="•"/>
            </a:pPr>
            <a:endParaRPr lang="en-US" dirty="0"/>
          </a:p>
        </p:txBody>
      </p:sp>
    </p:spTree>
    <p:extLst>
      <p:ext uri="{BB962C8B-B14F-4D97-AF65-F5344CB8AC3E}">
        <p14:creationId xmlns:p14="http://schemas.microsoft.com/office/powerpoint/2010/main" val="86636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t>
            </a:r>
            <a:r>
              <a:rPr lang="en-US" dirty="0" smtClean="0"/>
              <a:t>Compressed </a:t>
            </a:r>
            <a:r>
              <a:rPr lang="en-US" dirty="0"/>
              <a:t>Natural Gas </a:t>
            </a:r>
            <a:r>
              <a:rPr lang="en-US" dirty="0" smtClean="0"/>
              <a:t>(CNG</a:t>
            </a:r>
            <a:r>
              <a:rPr lang="en-US" dirty="0"/>
              <a:t>)</a:t>
            </a:r>
          </a:p>
        </p:txBody>
      </p:sp>
      <p:sp>
        <p:nvSpPr>
          <p:cNvPr id="5" name="Content Placeholder 4"/>
          <p:cNvSpPr>
            <a:spLocks noGrp="1"/>
          </p:cNvSpPr>
          <p:nvPr>
            <p:ph idx="1"/>
          </p:nvPr>
        </p:nvSpPr>
        <p:spPr>
          <a:xfrm>
            <a:off x="381000" y="947738"/>
            <a:ext cx="8610600" cy="5605462"/>
          </a:xfrm>
        </p:spPr>
        <p:txBody>
          <a:bodyPr/>
          <a:lstStyle/>
          <a:p>
            <a:r>
              <a:rPr lang="en-US" sz="1800" b="0" dirty="0" smtClean="0">
                <a:latin typeface="Calibri" pitchFamily="34" charset="0"/>
                <a:cs typeface="Calibri" pitchFamily="34" charset="0"/>
              </a:rPr>
              <a:t>CNG is a safer fuel than gasoline</a:t>
            </a:r>
          </a:p>
          <a:p>
            <a:r>
              <a:rPr lang="en-US" sz="1800" b="0" dirty="0" smtClean="0">
                <a:latin typeface="Calibri" pitchFamily="34" charset="0"/>
                <a:cs typeface="Calibri" pitchFamily="34" charset="0"/>
              </a:rPr>
              <a:t>The MPG for NGV are equivalent to gasoline powered vehicles</a:t>
            </a:r>
          </a:p>
          <a:p>
            <a:r>
              <a:rPr lang="en-US" sz="1800" b="0" dirty="0" smtClean="0">
                <a:latin typeface="Calibri" pitchFamily="34" charset="0"/>
                <a:cs typeface="Calibri" pitchFamily="34" charset="0"/>
              </a:rPr>
              <a:t>CNG fueling is equivalent to gasoline filling ~90 seconds</a:t>
            </a:r>
          </a:p>
          <a:p>
            <a:r>
              <a:rPr lang="en-US" sz="1800" b="0" dirty="0" smtClean="0">
                <a:latin typeface="Calibri" pitchFamily="34" charset="0"/>
                <a:cs typeface="Calibri" pitchFamily="34" charset="0"/>
              </a:rPr>
              <a:t>CNG vehicles reduce Volatile Organic Compounds 10%, Carbon Monoxide 20- 40%, Particulate Matter 80%, Greenhouse Gases 21-26% </a:t>
            </a:r>
            <a:r>
              <a:rPr lang="en-US" sz="1800" dirty="0" smtClean="0"/>
              <a:t>	</a:t>
            </a:r>
            <a:r>
              <a:rPr lang="en-US" sz="1800" b="0" dirty="0" smtClean="0">
                <a:latin typeface="Calibri" pitchFamily="34" charset="0"/>
                <a:cs typeface="Calibri" pitchFamily="34" charset="0"/>
              </a:rPr>
              <a:t> </a:t>
            </a:r>
          </a:p>
          <a:p>
            <a:r>
              <a:rPr lang="en-US" sz="1800" b="0" dirty="0" smtClean="0">
                <a:latin typeface="Calibri" pitchFamily="34" charset="0"/>
                <a:cs typeface="Calibri" pitchFamily="34" charset="0"/>
              </a:rPr>
              <a:t>CNG – octane level of 130, cleaner burning to optimize the fuel</a:t>
            </a:r>
          </a:p>
          <a:p>
            <a:r>
              <a:rPr lang="en-US" sz="1800" b="0" dirty="0" smtClean="0">
                <a:latin typeface="Calibri" pitchFamily="34" charset="0"/>
                <a:cs typeface="Calibri" pitchFamily="34" charset="0"/>
              </a:rPr>
              <a:t>1 MCF equals 7.5 Gallons of Gasoline (2.81/7.5 = .38 per GGE pre-tax and other)</a:t>
            </a:r>
          </a:p>
          <a:p>
            <a:r>
              <a:rPr lang="en-US" sz="1800" b="0" dirty="0" smtClean="0">
                <a:latin typeface="Calibri" pitchFamily="34" charset="0"/>
                <a:cs typeface="Calibri" pitchFamily="34" charset="0"/>
              </a:rPr>
              <a:t>Light Duty Truck Conversion Costs = $10K, Heavy Duty Conversion Costs = $45K</a:t>
            </a:r>
          </a:p>
          <a:p>
            <a:r>
              <a:rPr lang="en-US" sz="1800" b="0" dirty="0" smtClean="0">
                <a:latin typeface="Calibri" pitchFamily="34" charset="0"/>
                <a:cs typeface="Calibri" pitchFamily="34" charset="0"/>
              </a:rPr>
              <a:t>Station Costs CNG = $500K (small) - $1.5MM(large), LNG = $1.5M(small) - $2.5M(large)</a:t>
            </a:r>
            <a:endParaRPr lang="en-US" sz="1800" b="0" dirty="0">
              <a:latin typeface="Calibri" pitchFamily="34" charset="0"/>
              <a:cs typeface="Calibri" pitchFamily="34" charset="0"/>
            </a:endParaRPr>
          </a:p>
        </p:txBody>
      </p:sp>
      <p:sp>
        <p:nvSpPr>
          <p:cNvPr id="4" name="Slide Number Placeholder 3"/>
          <p:cNvSpPr>
            <a:spLocks noGrp="1"/>
          </p:cNvSpPr>
          <p:nvPr>
            <p:ph type="sldNum" sz="quarter" idx="12"/>
          </p:nvPr>
        </p:nvSpPr>
        <p:spPr>
          <a:xfrm>
            <a:off x="6781799" y="6475315"/>
            <a:ext cx="2133600" cy="476250"/>
          </a:xfrm>
        </p:spPr>
        <p:txBody>
          <a:bodyPr/>
          <a:lstStyle/>
          <a:p>
            <a:pPr>
              <a:defRPr/>
            </a:pPr>
            <a:fld id="{FBFA49DA-91EE-479B-A66F-111D20AD36A8}" type="slidenum">
              <a:rPr lang="en-US" smtClean="0"/>
              <a:pPr>
                <a:defRPr/>
              </a:pPr>
              <a:t>18</a:t>
            </a:fld>
            <a:endParaRPr lang="en-US" dirty="0"/>
          </a:p>
        </p:txBody>
      </p:sp>
      <p:grpSp>
        <p:nvGrpSpPr>
          <p:cNvPr id="3" name="Group 15"/>
          <p:cNvGrpSpPr/>
          <p:nvPr/>
        </p:nvGrpSpPr>
        <p:grpSpPr>
          <a:xfrm>
            <a:off x="152400" y="4208365"/>
            <a:ext cx="8991599" cy="2550241"/>
            <a:chOff x="152401" y="4231559"/>
            <a:chExt cx="8991599" cy="2550241"/>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4231559"/>
              <a:ext cx="6324600" cy="2550241"/>
            </a:xfrm>
            <a:prstGeom prst="rect">
              <a:avLst/>
            </a:prstGeom>
            <a:noFill/>
            <a:ln w="9525">
              <a:noFill/>
              <a:miter lim="800000"/>
              <a:headEnd/>
              <a:tailEnd/>
            </a:ln>
            <a:effectLst/>
          </p:spPr>
        </p:pic>
        <p:sp>
          <p:nvSpPr>
            <p:cNvPr id="6" name="TextBox 5"/>
            <p:cNvSpPr txBox="1"/>
            <p:nvPr/>
          </p:nvSpPr>
          <p:spPr>
            <a:xfrm>
              <a:off x="6182868" y="5340721"/>
              <a:ext cx="2961132" cy="1003352"/>
            </a:xfrm>
            <a:prstGeom prst="rect">
              <a:avLst/>
            </a:prstGeom>
            <a:noFill/>
          </p:spPr>
          <p:txBody>
            <a:bodyPr wrap="none" rtlCol="0">
              <a:spAutoFit/>
            </a:bodyPr>
            <a:lstStyle/>
            <a:p>
              <a:pPr marL="342900" indent="-342900" eaLnBrk="0" hangingPunct="0">
                <a:spcBef>
                  <a:spcPct val="35000"/>
                </a:spcBef>
                <a:buClr>
                  <a:srgbClr val="336600"/>
                </a:buClr>
              </a:pPr>
              <a:r>
                <a:rPr lang="en-US" sz="1600" dirty="0" smtClean="0">
                  <a:latin typeface="Calibri" pitchFamily="34" charset="0"/>
                  <a:cs typeface="Calibri" pitchFamily="34" charset="0"/>
                </a:rPr>
                <a:t>CNG measured by Btu</a:t>
              </a:r>
            </a:p>
            <a:p>
              <a:pPr marL="342900" indent="-342900" eaLnBrk="0" hangingPunct="0">
                <a:spcBef>
                  <a:spcPct val="35000"/>
                </a:spcBef>
                <a:buClr>
                  <a:srgbClr val="336600"/>
                </a:buClr>
              </a:pPr>
              <a:r>
                <a:rPr lang="en-US" sz="1600" dirty="0" smtClean="0">
                  <a:latin typeface="Calibri" pitchFamily="34" charset="0"/>
                  <a:cs typeface="Calibri" pitchFamily="34" charset="0"/>
                </a:rPr>
                <a:t>GGE = Gasoline Gallon Equivalent</a:t>
              </a:r>
            </a:p>
            <a:p>
              <a:pPr marL="342900" indent="-342900" eaLnBrk="0" hangingPunct="0">
                <a:spcBef>
                  <a:spcPct val="35000"/>
                </a:spcBef>
                <a:buClr>
                  <a:srgbClr val="336600"/>
                </a:buClr>
              </a:pPr>
              <a:r>
                <a:rPr lang="en-US" sz="1600" dirty="0" smtClean="0">
                  <a:latin typeface="Calibri" pitchFamily="34" charset="0"/>
                  <a:cs typeface="Calibri" pitchFamily="34" charset="0"/>
                </a:rPr>
                <a:t>DGE = Diesel Gallon Equivalent</a:t>
              </a:r>
            </a:p>
          </p:txBody>
        </p:sp>
        <p:sp>
          <p:nvSpPr>
            <p:cNvPr id="7" name="TextBox 6"/>
            <p:cNvSpPr txBox="1"/>
            <p:nvPr/>
          </p:nvSpPr>
          <p:spPr>
            <a:xfrm>
              <a:off x="2971800" y="5819001"/>
              <a:ext cx="527709" cy="276999"/>
            </a:xfrm>
            <a:prstGeom prst="rect">
              <a:avLst/>
            </a:prstGeom>
            <a:noFill/>
          </p:spPr>
          <p:txBody>
            <a:bodyPr wrap="none" rtlCol="0">
              <a:spAutoFit/>
            </a:bodyPr>
            <a:lstStyle/>
            <a:p>
              <a:r>
                <a:rPr lang="en-US" sz="1200" dirty="0" smtClean="0"/>
                <a:t>GGE</a:t>
              </a:r>
              <a:endParaRPr lang="en-US" sz="1200" dirty="0"/>
            </a:p>
          </p:txBody>
        </p:sp>
        <p:sp>
          <p:nvSpPr>
            <p:cNvPr id="8" name="TextBox 7"/>
            <p:cNvSpPr txBox="1"/>
            <p:nvPr/>
          </p:nvSpPr>
          <p:spPr>
            <a:xfrm>
              <a:off x="2977491" y="6123801"/>
              <a:ext cx="527709" cy="276999"/>
            </a:xfrm>
            <a:prstGeom prst="rect">
              <a:avLst/>
            </a:prstGeom>
            <a:noFill/>
          </p:spPr>
          <p:txBody>
            <a:bodyPr wrap="none" rtlCol="0">
              <a:spAutoFit/>
            </a:bodyPr>
            <a:lstStyle/>
            <a:p>
              <a:r>
                <a:rPr lang="en-US" sz="1200" dirty="0" smtClean="0"/>
                <a:t>GGE</a:t>
              </a:r>
              <a:endParaRPr lang="en-US" sz="1200" dirty="0"/>
            </a:p>
          </p:txBody>
        </p:sp>
        <p:sp>
          <p:nvSpPr>
            <p:cNvPr id="9" name="TextBox 8"/>
            <p:cNvSpPr txBox="1"/>
            <p:nvPr/>
          </p:nvSpPr>
          <p:spPr>
            <a:xfrm>
              <a:off x="2971800" y="6477000"/>
              <a:ext cx="527709" cy="276999"/>
            </a:xfrm>
            <a:prstGeom prst="rect">
              <a:avLst/>
            </a:prstGeom>
            <a:noFill/>
          </p:spPr>
          <p:txBody>
            <a:bodyPr wrap="none" rtlCol="0">
              <a:spAutoFit/>
            </a:bodyPr>
            <a:lstStyle/>
            <a:p>
              <a:r>
                <a:rPr lang="en-US" sz="1200" dirty="0" smtClean="0"/>
                <a:t>GGE</a:t>
              </a:r>
              <a:endParaRPr lang="en-US" sz="1200" dirty="0"/>
            </a:p>
          </p:txBody>
        </p:sp>
        <p:sp>
          <p:nvSpPr>
            <p:cNvPr id="10" name="TextBox 9"/>
            <p:cNvSpPr txBox="1"/>
            <p:nvPr/>
          </p:nvSpPr>
          <p:spPr>
            <a:xfrm>
              <a:off x="4267200" y="5811161"/>
              <a:ext cx="518091" cy="276999"/>
            </a:xfrm>
            <a:prstGeom prst="rect">
              <a:avLst/>
            </a:prstGeom>
            <a:noFill/>
          </p:spPr>
          <p:txBody>
            <a:bodyPr wrap="none" rtlCol="0">
              <a:spAutoFit/>
            </a:bodyPr>
            <a:lstStyle/>
            <a:p>
              <a:r>
                <a:rPr lang="en-US" sz="1200" dirty="0" smtClean="0"/>
                <a:t>DGE</a:t>
              </a:r>
              <a:endParaRPr lang="en-US" sz="1200" dirty="0"/>
            </a:p>
          </p:txBody>
        </p:sp>
        <p:sp>
          <p:nvSpPr>
            <p:cNvPr id="11" name="TextBox 10"/>
            <p:cNvSpPr txBox="1"/>
            <p:nvPr/>
          </p:nvSpPr>
          <p:spPr>
            <a:xfrm>
              <a:off x="4272891" y="6115961"/>
              <a:ext cx="518091" cy="276999"/>
            </a:xfrm>
            <a:prstGeom prst="rect">
              <a:avLst/>
            </a:prstGeom>
            <a:noFill/>
          </p:spPr>
          <p:txBody>
            <a:bodyPr wrap="none" rtlCol="0">
              <a:spAutoFit/>
            </a:bodyPr>
            <a:lstStyle/>
            <a:p>
              <a:r>
                <a:rPr lang="en-US" sz="1200" dirty="0" smtClean="0"/>
                <a:t>DGE</a:t>
              </a:r>
              <a:endParaRPr lang="en-US" sz="1200" dirty="0"/>
            </a:p>
          </p:txBody>
        </p:sp>
        <p:sp>
          <p:nvSpPr>
            <p:cNvPr id="12" name="TextBox 11"/>
            <p:cNvSpPr txBox="1"/>
            <p:nvPr/>
          </p:nvSpPr>
          <p:spPr>
            <a:xfrm>
              <a:off x="4267200" y="6469160"/>
              <a:ext cx="518091" cy="276999"/>
            </a:xfrm>
            <a:prstGeom prst="rect">
              <a:avLst/>
            </a:prstGeom>
            <a:noFill/>
          </p:spPr>
          <p:txBody>
            <a:bodyPr wrap="none" rtlCol="0">
              <a:spAutoFit/>
            </a:bodyPr>
            <a:lstStyle/>
            <a:p>
              <a:r>
                <a:rPr lang="en-US" sz="1200" dirty="0" smtClean="0"/>
                <a:t>DGE</a:t>
              </a:r>
              <a:endParaRPr lang="en-US" sz="1200" dirty="0"/>
            </a:p>
          </p:txBody>
        </p:sp>
        <p:sp>
          <p:nvSpPr>
            <p:cNvPr id="13" name="TextBox 12"/>
            <p:cNvSpPr txBox="1"/>
            <p:nvPr/>
          </p:nvSpPr>
          <p:spPr>
            <a:xfrm>
              <a:off x="5638800" y="5791200"/>
              <a:ext cx="415498" cy="276999"/>
            </a:xfrm>
            <a:prstGeom prst="rect">
              <a:avLst/>
            </a:prstGeom>
            <a:noFill/>
          </p:spPr>
          <p:txBody>
            <a:bodyPr wrap="none" rtlCol="0">
              <a:spAutoFit/>
            </a:bodyPr>
            <a:lstStyle/>
            <a:p>
              <a:r>
                <a:rPr lang="en-US" sz="1200" dirty="0" smtClean="0"/>
                <a:t>Btu</a:t>
              </a:r>
              <a:endParaRPr lang="en-US" sz="1200" dirty="0"/>
            </a:p>
          </p:txBody>
        </p:sp>
        <p:sp>
          <p:nvSpPr>
            <p:cNvPr id="14" name="TextBox 13"/>
            <p:cNvSpPr txBox="1"/>
            <p:nvPr/>
          </p:nvSpPr>
          <p:spPr>
            <a:xfrm>
              <a:off x="5644491" y="6096000"/>
              <a:ext cx="415498" cy="276999"/>
            </a:xfrm>
            <a:prstGeom prst="rect">
              <a:avLst/>
            </a:prstGeom>
            <a:noFill/>
          </p:spPr>
          <p:txBody>
            <a:bodyPr wrap="none" rtlCol="0">
              <a:spAutoFit/>
            </a:bodyPr>
            <a:lstStyle/>
            <a:p>
              <a:r>
                <a:rPr lang="en-US" sz="1200" dirty="0" smtClean="0"/>
                <a:t>Btu</a:t>
              </a:r>
              <a:endParaRPr lang="en-US" sz="1200" dirty="0"/>
            </a:p>
          </p:txBody>
        </p:sp>
        <p:sp>
          <p:nvSpPr>
            <p:cNvPr id="15" name="TextBox 14"/>
            <p:cNvSpPr txBox="1"/>
            <p:nvPr/>
          </p:nvSpPr>
          <p:spPr>
            <a:xfrm>
              <a:off x="5638800" y="6449199"/>
              <a:ext cx="415498" cy="276999"/>
            </a:xfrm>
            <a:prstGeom prst="rect">
              <a:avLst/>
            </a:prstGeom>
            <a:noFill/>
          </p:spPr>
          <p:txBody>
            <a:bodyPr wrap="none" rtlCol="0">
              <a:spAutoFit/>
            </a:bodyPr>
            <a:lstStyle/>
            <a:p>
              <a:r>
                <a:rPr lang="en-US" sz="1200" dirty="0" smtClean="0"/>
                <a:t>Btu</a:t>
              </a:r>
              <a:endParaRPr lang="en-US" sz="1200" dirty="0"/>
            </a:p>
          </p:txBody>
        </p:sp>
      </p:grpSp>
    </p:spTree>
    <p:extLst>
      <p:ext uri="{BB962C8B-B14F-4D97-AF65-F5344CB8AC3E}">
        <p14:creationId xmlns:p14="http://schemas.microsoft.com/office/powerpoint/2010/main" val="9741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Pioneer Natural Resources</a:t>
            </a:r>
            <a:endParaRPr lang="en-US"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1</a:t>
            </a:fld>
            <a:endParaRPr lang="en-US" dirty="0"/>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1295400" y="2590800"/>
            <a:ext cx="6400800" cy="405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52400" y="854467"/>
            <a:ext cx="8763000" cy="3031733"/>
          </a:xfrm>
        </p:spPr>
        <p:txBody>
          <a:bodyPr/>
          <a:lstStyle/>
          <a:p>
            <a:r>
              <a:rPr lang="en-US" sz="2000" dirty="0" smtClean="0"/>
              <a:t>Top Tier </a:t>
            </a:r>
            <a:r>
              <a:rPr lang="en-US" sz="2000" dirty="0"/>
              <a:t>Oil &amp; Gas Producer - $15B Market Cap </a:t>
            </a:r>
          </a:p>
          <a:p>
            <a:r>
              <a:rPr lang="en-US" sz="2000" dirty="0" smtClean="0"/>
              <a:t>Leading </a:t>
            </a:r>
            <a:r>
              <a:rPr lang="en-US" sz="2000" dirty="0"/>
              <a:t>Driller in Texas</a:t>
            </a:r>
          </a:p>
          <a:p>
            <a:r>
              <a:rPr lang="en-US" sz="2000" dirty="0"/>
              <a:t>Fortune 500 </a:t>
            </a:r>
            <a:r>
              <a:rPr lang="en-US" sz="2000" dirty="0" smtClean="0"/>
              <a:t>company, Included </a:t>
            </a:r>
            <a:r>
              <a:rPr lang="en-US" sz="2000" dirty="0"/>
              <a:t>in S&amp;P 500 </a:t>
            </a:r>
            <a:r>
              <a:rPr lang="en-US" sz="2000" dirty="0" smtClean="0"/>
              <a:t>Index</a:t>
            </a:r>
          </a:p>
          <a:p>
            <a:r>
              <a:rPr lang="en-US" sz="2000" dirty="0" smtClean="0"/>
              <a:t>Active </a:t>
            </a:r>
            <a:r>
              <a:rPr lang="en-US" sz="2000" dirty="0"/>
              <a:t>ANGA </a:t>
            </a:r>
            <a:r>
              <a:rPr lang="en-US" sz="2000" dirty="0" smtClean="0"/>
              <a:t>Member &amp; </a:t>
            </a:r>
            <a:r>
              <a:rPr lang="en-US" sz="2000" dirty="0"/>
              <a:t>Champion for Increasing Natural Gas </a:t>
            </a:r>
            <a:r>
              <a:rPr lang="en-US" sz="2000" dirty="0" smtClean="0"/>
              <a:t>Market</a:t>
            </a:r>
            <a:endParaRPr lang="en-US" sz="2000" dirty="0"/>
          </a:p>
        </p:txBody>
      </p:sp>
    </p:spTree>
    <p:extLst>
      <p:ext uri="{BB962C8B-B14F-4D97-AF65-F5344CB8AC3E}">
        <p14:creationId xmlns:p14="http://schemas.microsoft.com/office/powerpoint/2010/main" val="3374959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Liquefied Natural Gas (LNG)</a:t>
            </a:r>
            <a:endParaRPr lang="en-US" dirty="0"/>
          </a:p>
        </p:txBody>
      </p:sp>
      <p:sp>
        <p:nvSpPr>
          <p:cNvPr id="6" name="Content Placeholder 5"/>
          <p:cNvSpPr>
            <a:spLocks noGrp="1"/>
          </p:cNvSpPr>
          <p:nvPr>
            <p:ph idx="1"/>
          </p:nvPr>
        </p:nvSpPr>
        <p:spPr>
          <a:xfrm>
            <a:off x="457200" y="1066800"/>
            <a:ext cx="8686800" cy="5059363"/>
          </a:xfrm>
        </p:spPr>
        <p:txBody>
          <a:bodyPr/>
          <a:lstStyle/>
          <a:p>
            <a:r>
              <a:rPr lang="en-US" sz="2000" dirty="0" smtClean="0"/>
              <a:t>-260°F at normal pressure results in the condensation of the gas into liquid form</a:t>
            </a:r>
          </a:p>
          <a:p>
            <a:r>
              <a:rPr lang="en-US" sz="2000" dirty="0" smtClean="0"/>
              <a:t>Clear, colorless, odorless, non-corrosive, and non-toxic</a:t>
            </a:r>
          </a:p>
          <a:p>
            <a:r>
              <a:rPr lang="en-US" sz="2000" dirty="0" smtClean="0"/>
              <a:t>Removes oxygen, carbon dioxide, sulfur, and water from the natural gas, resulting in LNG that is almost pure methane</a:t>
            </a:r>
          </a:p>
          <a:p>
            <a:r>
              <a:rPr lang="en-US" sz="2000" dirty="0" smtClean="0"/>
              <a:t>Converted to liquid form for ease of storage or transport in cryogenic tanks</a:t>
            </a:r>
          </a:p>
          <a:p>
            <a:r>
              <a:rPr lang="en-US" sz="2000" dirty="0" smtClean="0"/>
              <a:t>Less than half the weight of water, so it will float if spilled on water</a:t>
            </a:r>
          </a:p>
          <a:p>
            <a:r>
              <a:rPr lang="en-US" sz="2000" dirty="0" smtClean="0"/>
              <a:t>1/600th the volume of natural gas in the gaseous state</a:t>
            </a:r>
          </a:p>
          <a:p>
            <a:r>
              <a:rPr lang="en-US" sz="2000" dirty="0" smtClean="0"/>
              <a:t>Principally used for transporting natural gas to markets, where it is </a:t>
            </a:r>
            <a:r>
              <a:rPr lang="en-US" sz="2000" dirty="0" err="1" smtClean="0"/>
              <a:t>regasified</a:t>
            </a:r>
            <a:r>
              <a:rPr lang="en-US" sz="2000" dirty="0" smtClean="0"/>
              <a:t> and distributed as pipeline natural gas</a:t>
            </a:r>
          </a:p>
          <a:p>
            <a:r>
              <a:rPr lang="en-US" sz="2000" dirty="0" smtClean="0"/>
              <a:t>When the vapor mixes with air, it’s only flammable when mixture is between 5-15%t natural gas. When the mixture is less than 5% natural gas it doesn't burn. When the mixture is more than 15% natural gas in air, there is not enough oxygen for it to burn</a:t>
            </a:r>
          </a:p>
          <a:p>
            <a:endParaRPr lang="en-US" sz="2000" dirty="0"/>
          </a:p>
        </p:txBody>
      </p:sp>
      <p:sp>
        <p:nvSpPr>
          <p:cNvPr id="4" name="Slide Number Placeholder 3"/>
          <p:cNvSpPr>
            <a:spLocks noGrp="1"/>
          </p:cNvSpPr>
          <p:nvPr>
            <p:ph type="sldNum" sz="quarter" idx="12"/>
          </p:nvPr>
        </p:nvSpPr>
        <p:spPr/>
        <p:txBody>
          <a:bodyPr/>
          <a:lstStyle/>
          <a:p>
            <a:pPr>
              <a:defRPr/>
            </a:pPr>
            <a:fld id="{B5BEF34D-463E-4CD3-BB79-572F56D12BA2}" type="slidenum">
              <a:rPr lang="en-US" smtClean="0"/>
              <a:pPr>
                <a:defRPr/>
              </a:pPr>
              <a:t>19</a:t>
            </a:fld>
            <a:endParaRPr lang="en-US" dirty="0"/>
          </a:p>
        </p:txBody>
      </p:sp>
    </p:spTree>
    <p:extLst>
      <p:ext uri="{BB962C8B-B14F-4D97-AF65-F5344CB8AC3E}">
        <p14:creationId xmlns:p14="http://schemas.microsoft.com/office/powerpoint/2010/main" val="318016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762000" y="852488"/>
            <a:ext cx="3276600" cy="5273675"/>
          </a:xfrm>
        </p:spPr>
        <p:txBody>
          <a:bodyPr/>
          <a:lstStyle/>
          <a:p>
            <a:pPr marL="0" indent="0">
              <a:buNone/>
            </a:pPr>
            <a:r>
              <a:rPr lang="en-US" sz="1400" dirty="0" smtClean="0"/>
              <a:t>Tadd Owens</a:t>
            </a:r>
          </a:p>
          <a:p>
            <a:pPr marL="0" indent="0">
              <a:buNone/>
            </a:pPr>
            <a:r>
              <a:rPr lang="en-US" sz="1400" dirty="0" smtClean="0"/>
              <a:t>Director – Government Affairs</a:t>
            </a:r>
          </a:p>
          <a:p>
            <a:pPr marL="0" indent="0">
              <a:buNone/>
            </a:pPr>
            <a:r>
              <a:rPr lang="en-US" sz="1400" dirty="0"/>
              <a:t>Pioneer Natural Resources USA, Inc.</a:t>
            </a:r>
          </a:p>
          <a:p>
            <a:pPr marL="0" indent="0">
              <a:buNone/>
            </a:pPr>
            <a:r>
              <a:rPr lang="en-US" sz="1400" dirty="0"/>
              <a:t>5205 N. O’Connor Blvd, Suite 200</a:t>
            </a:r>
          </a:p>
          <a:p>
            <a:pPr marL="0" indent="0">
              <a:buNone/>
            </a:pPr>
            <a:r>
              <a:rPr lang="en-US" sz="1400" dirty="0"/>
              <a:t>Irving, TX  75039-3746</a:t>
            </a:r>
          </a:p>
          <a:p>
            <a:pPr marL="0" indent="0">
              <a:buNone/>
            </a:pPr>
            <a:r>
              <a:rPr lang="en-US" sz="1400" dirty="0"/>
              <a:t>Direct – </a:t>
            </a:r>
            <a:r>
              <a:rPr lang="en-US" sz="1400" dirty="0" smtClean="0"/>
              <a:t>972-969-5760</a:t>
            </a:r>
          </a:p>
          <a:p>
            <a:pPr marL="0" indent="0">
              <a:buNone/>
            </a:pPr>
            <a:r>
              <a:rPr lang="en-US" sz="1400" dirty="0" smtClean="0">
                <a:hlinkClick r:id="rId2"/>
              </a:rPr>
              <a:t>Tadd.Owens@pxd.com</a:t>
            </a:r>
            <a:endParaRPr lang="en-US" sz="1400" dirty="0" smtClean="0"/>
          </a:p>
          <a:p>
            <a:pPr marL="0" indent="0">
              <a:buNone/>
            </a:pPr>
            <a:endParaRPr lang="en-US" sz="1400" dirty="0"/>
          </a:p>
          <a:p>
            <a:pPr>
              <a:buNone/>
            </a:pPr>
            <a:endParaRPr lang="en-US" sz="1400" dirty="0" smtClean="0"/>
          </a:p>
          <a:p>
            <a:endParaRPr lang="en-US" sz="1400" dirty="0" smtClean="0"/>
          </a:p>
          <a:p>
            <a:endParaRPr lang="en-US" sz="1400"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20</a:t>
            </a:fld>
            <a:endParaRPr lang="en-US" dirty="0"/>
          </a:p>
        </p:txBody>
      </p:sp>
      <p:sp>
        <p:nvSpPr>
          <p:cNvPr id="5" name="Rectangle 4"/>
          <p:cNvSpPr/>
          <p:nvPr/>
        </p:nvSpPr>
        <p:spPr>
          <a:xfrm>
            <a:off x="4267200" y="838200"/>
            <a:ext cx="4495799" cy="3636380"/>
          </a:xfrm>
          <a:prstGeom prst="rect">
            <a:avLst/>
          </a:prstGeom>
        </p:spPr>
        <p:txBody>
          <a:bodyPr wrap="square">
            <a:spAutoFit/>
          </a:bodyPr>
          <a:lstStyle/>
          <a:p>
            <a:pPr eaLnBrk="0" hangingPunct="0">
              <a:spcBef>
                <a:spcPct val="35000"/>
              </a:spcBef>
              <a:buClr>
                <a:srgbClr val="336600"/>
              </a:buClr>
            </a:pPr>
            <a:r>
              <a:rPr lang="en-US" sz="1400" b="1" dirty="0">
                <a:latin typeface="+mn-lt"/>
              </a:rPr>
              <a:t>Lynn Lyon  </a:t>
            </a:r>
          </a:p>
          <a:p>
            <a:pPr eaLnBrk="0" hangingPunct="0">
              <a:spcBef>
                <a:spcPct val="35000"/>
              </a:spcBef>
              <a:buClr>
                <a:srgbClr val="336600"/>
              </a:buClr>
            </a:pPr>
            <a:r>
              <a:rPr lang="en-US" sz="1400" b="1" dirty="0" smtClean="0">
                <a:latin typeface="+mn-lt"/>
              </a:rPr>
              <a:t>Director – Fuel Marketing</a:t>
            </a:r>
            <a:endParaRPr lang="en-US" sz="1400" b="1" dirty="0">
              <a:latin typeface="+mn-lt"/>
            </a:endParaRPr>
          </a:p>
          <a:p>
            <a:pPr eaLnBrk="0" hangingPunct="0">
              <a:spcBef>
                <a:spcPct val="35000"/>
              </a:spcBef>
              <a:buClr>
                <a:srgbClr val="336600"/>
              </a:buClr>
            </a:pPr>
            <a:r>
              <a:rPr lang="en-US" sz="1400" b="1" dirty="0">
                <a:latin typeface="+mn-lt"/>
              </a:rPr>
              <a:t>Pioneer Natural Resources USA, Inc.</a:t>
            </a:r>
          </a:p>
          <a:p>
            <a:pPr eaLnBrk="0" hangingPunct="0">
              <a:spcBef>
                <a:spcPct val="35000"/>
              </a:spcBef>
              <a:buClr>
                <a:srgbClr val="336600"/>
              </a:buClr>
            </a:pPr>
            <a:r>
              <a:rPr lang="en-US" sz="1400" b="1" dirty="0">
                <a:latin typeface="+mn-lt"/>
              </a:rPr>
              <a:t>5205 N. O’Connor Blvd, Suite 200</a:t>
            </a:r>
          </a:p>
          <a:p>
            <a:pPr eaLnBrk="0" hangingPunct="0">
              <a:spcBef>
                <a:spcPct val="35000"/>
              </a:spcBef>
              <a:buClr>
                <a:srgbClr val="336600"/>
              </a:buClr>
            </a:pPr>
            <a:r>
              <a:rPr lang="en-US" sz="1400" b="1" dirty="0">
                <a:latin typeface="+mn-lt"/>
              </a:rPr>
              <a:t>Irving, TX  75039-3746</a:t>
            </a:r>
          </a:p>
          <a:p>
            <a:pPr eaLnBrk="0" hangingPunct="0">
              <a:spcBef>
                <a:spcPct val="35000"/>
              </a:spcBef>
              <a:buClr>
                <a:srgbClr val="336600"/>
              </a:buClr>
            </a:pPr>
            <a:r>
              <a:rPr lang="en-US" sz="1400" b="1" dirty="0">
                <a:latin typeface="+mn-lt"/>
              </a:rPr>
              <a:t>Direct – 972-969-4484</a:t>
            </a:r>
          </a:p>
          <a:p>
            <a:pPr eaLnBrk="0" hangingPunct="0">
              <a:spcBef>
                <a:spcPct val="35000"/>
              </a:spcBef>
              <a:buClr>
                <a:srgbClr val="336600"/>
              </a:buClr>
            </a:pPr>
            <a:r>
              <a:rPr lang="en-US" sz="1400" b="1" dirty="0">
                <a:latin typeface="+mn-lt"/>
              </a:rPr>
              <a:t>Mobile – 972-897-8022</a:t>
            </a:r>
          </a:p>
          <a:p>
            <a:pPr eaLnBrk="0" hangingPunct="0">
              <a:spcBef>
                <a:spcPct val="35000"/>
              </a:spcBef>
              <a:buClr>
                <a:srgbClr val="336600"/>
              </a:buClr>
            </a:pPr>
            <a:r>
              <a:rPr lang="en-US" sz="1400" b="1" dirty="0">
                <a:latin typeface="+mn-lt"/>
                <a:hlinkClick r:id="rId3"/>
              </a:rPr>
              <a:t>Lynn.Lyon@pxd.com</a:t>
            </a:r>
            <a:endParaRPr lang="en-US" sz="1400" b="1" dirty="0">
              <a:latin typeface="+mn-lt"/>
            </a:endParaRPr>
          </a:p>
          <a:p>
            <a:pPr marL="0" indent="0">
              <a:buNone/>
            </a:pPr>
            <a:r>
              <a:rPr lang="en-US" sz="1400" dirty="0"/>
              <a:t>For updates on the NGV market in TX and beyond:</a:t>
            </a:r>
          </a:p>
          <a:p>
            <a:pPr marL="0" indent="0">
              <a:buNone/>
            </a:pPr>
            <a:r>
              <a:rPr lang="en-US" sz="1400" dirty="0"/>
              <a:t>LinkedIn </a:t>
            </a:r>
            <a:r>
              <a:rPr lang="en-US" sz="1400" dirty="0">
                <a:hlinkClick r:id="rId4" tooltip="View public profile"/>
              </a:rPr>
              <a:t>http://www.linkedin.com/in/lynnlyon</a:t>
            </a:r>
            <a:endParaRPr lang="en-US" sz="1400" dirty="0"/>
          </a:p>
          <a:p>
            <a:pPr marL="0" indent="0">
              <a:buNone/>
            </a:pPr>
            <a:r>
              <a:rPr lang="en-US" sz="1400" dirty="0"/>
              <a:t>Twitter - @</a:t>
            </a:r>
            <a:r>
              <a:rPr lang="en-US" sz="1400" dirty="0" err="1"/>
              <a:t>lynnmurraylyon</a:t>
            </a:r>
            <a:endParaRPr lang="en-US" sz="1400" dirty="0"/>
          </a:p>
          <a:p>
            <a:pPr marL="0" indent="0">
              <a:buNone/>
            </a:pPr>
            <a:r>
              <a:rPr lang="en-US" sz="1400" dirty="0">
                <a:hlinkClick r:id="rId5"/>
              </a:rPr>
              <a:t>The TX Clean Transportation Triangle</a:t>
            </a:r>
            <a:r>
              <a:rPr lang="en-US" sz="1400" dirty="0"/>
              <a:t>  - developing a profitable, sustainable and growing market for natural gas vehicles in TX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2013</a:t>
            </a:r>
            <a:endParaRPr lang="en-US" dirty="0"/>
          </a:p>
        </p:txBody>
      </p:sp>
      <p:sp>
        <p:nvSpPr>
          <p:cNvPr id="3" name="Content Placeholder 2"/>
          <p:cNvSpPr>
            <a:spLocks noGrp="1"/>
          </p:cNvSpPr>
          <p:nvPr>
            <p:ph idx="1"/>
          </p:nvPr>
        </p:nvSpPr>
        <p:spPr>
          <a:xfrm>
            <a:off x="685800" y="1219200"/>
            <a:ext cx="8458200" cy="4906963"/>
          </a:xfrm>
        </p:spPr>
        <p:txBody>
          <a:bodyPr/>
          <a:lstStyle/>
          <a:p>
            <a:r>
              <a:rPr lang="en-US" dirty="0" smtClean="0"/>
              <a:t>Lead By Example Using TX Natural Resources</a:t>
            </a:r>
          </a:p>
          <a:p>
            <a:r>
              <a:rPr lang="en-US" dirty="0" smtClean="0"/>
              <a:t>Manage Transportation Changes with Programs and Regulators</a:t>
            </a:r>
          </a:p>
          <a:p>
            <a:r>
              <a:rPr lang="en-US" dirty="0" smtClean="0"/>
              <a:t>Push for Unprecedented Results</a:t>
            </a:r>
          </a:p>
          <a:p>
            <a:pPr lvl="1"/>
            <a:r>
              <a:rPr lang="en-US" dirty="0" smtClean="0"/>
              <a:t>More Natural Gas Powered Vehicles</a:t>
            </a:r>
          </a:p>
          <a:p>
            <a:pPr lvl="1"/>
            <a:r>
              <a:rPr lang="en-US" dirty="0" smtClean="0"/>
              <a:t>More Natural Gas Powered Off Road Engines</a:t>
            </a:r>
          </a:p>
          <a:p>
            <a:pPr lvl="1"/>
            <a:r>
              <a:rPr lang="en-US" dirty="0" smtClean="0"/>
              <a:t>Decreased Emissions</a:t>
            </a:r>
          </a:p>
          <a:p>
            <a:pPr lvl="1"/>
            <a:r>
              <a:rPr lang="en-US" dirty="0" smtClean="0"/>
              <a:t>Strong Economic Impact for TX</a:t>
            </a:r>
          </a:p>
          <a:p>
            <a:pPr lvl="1"/>
            <a:endParaRPr lang="en-US"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2</a:t>
            </a:fld>
            <a:endParaRPr lang="en-US" dirty="0"/>
          </a:p>
        </p:txBody>
      </p:sp>
    </p:spTree>
    <p:extLst>
      <p:ext uri="{BB962C8B-B14F-4D97-AF65-F5344CB8AC3E}">
        <p14:creationId xmlns:p14="http://schemas.microsoft.com/office/powerpoint/2010/main" val="61741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Economic Engine for Texas</a:t>
            </a:r>
            <a:endParaRPr lang="en-US"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3</a:t>
            </a:fld>
            <a:endParaRPr lang="en-US" dirty="0"/>
          </a:p>
        </p:txBody>
      </p:sp>
      <p:grpSp>
        <p:nvGrpSpPr>
          <p:cNvPr id="13" name="Group 12"/>
          <p:cNvGrpSpPr/>
          <p:nvPr/>
        </p:nvGrpSpPr>
        <p:grpSpPr>
          <a:xfrm>
            <a:off x="533400" y="1371600"/>
            <a:ext cx="8134597" cy="4191000"/>
            <a:chOff x="427512" y="1066800"/>
            <a:chExt cx="8134597" cy="4191000"/>
          </a:xfrm>
        </p:grpSpPr>
        <p:sp>
          <p:nvSpPr>
            <p:cNvPr id="12" name="Rectangle 11"/>
            <p:cNvSpPr/>
            <p:nvPr/>
          </p:nvSpPr>
          <p:spPr>
            <a:xfrm>
              <a:off x="427512" y="3014354"/>
              <a:ext cx="8134597" cy="2243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7512" y="1066800"/>
              <a:ext cx="8134597" cy="194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87713" y="3810000"/>
              <a:ext cx="6968574" cy="954107"/>
            </a:xfrm>
            <a:prstGeom prst="rect">
              <a:avLst/>
            </a:prstGeom>
            <a:noFill/>
          </p:spPr>
          <p:txBody>
            <a:bodyPr wrap="none" rtlCol="0">
              <a:spAutoFit/>
            </a:bodyPr>
            <a:lstStyle/>
            <a:p>
              <a:pPr algn="ctr"/>
              <a:r>
                <a:rPr lang="en-US" sz="2000" dirty="0" smtClean="0">
                  <a:solidFill>
                    <a:srgbClr val="000000"/>
                  </a:solidFill>
                </a:rPr>
                <a:t>Natural Gas Working for Texas</a:t>
              </a:r>
            </a:p>
            <a:p>
              <a:pPr algn="ctr"/>
              <a:endParaRPr lang="en-US" dirty="0" smtClean="0"/>
            </a:p>
            <a:p>
              <a:r>
                <a:rPr lang="en-US" dirty="0" smtClean="0"/>
                <a:t>$60 billion		$133 billion			1.3</a:t>
              </a:r>
              <a:endParaRPr lang="en-US" dirty="0"/>
            </a:p>
          </p:txBody>
        </p:sp>
        <p:sp>
          <p:nvSpPr>
            <p:cNvPr id="8" name="Up Arrow 7"/>
            <p:cNvSpPr/>
            <p:nvPr/>
          </p:nvSpPr>
          <p:spPr>
            <a:xfrm>
              <a:off x="1524000" y="3200400"/>
              <a:ext cx="152400" cy="49666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7543800" y="3200400"/>
              <a:ext cx="152400" cy="49666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572000" y="3200399"/>
              <a:ext cx="152400" cy="49666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066800" y="6019800"/>
            <a:ext cx="7451655" cy="646331"/>
          </a:xfrm>
          <a:prstGeom prst="rect">
            <a:avLst/>
          </a:prstGeom>
          <a:noFill/>
        </p:spPr>
        <p:txBody>
          <a:bodyPr wrap="none" rtlCol="0">
            <a:spAutoFit/>
          </a:bodyPr>
          <a:lstStyle/>
          <a:p>
            <a:r>
              <a:rPr lang="en-US" dirty="0"/>
              <a:t>Data Source: </a:t>
            </a:r>
            <a:r>
              <a:rPr lang="en-US" dirty="0">
                <a:hlinkClick r:id="rId4"/>
              </a:rPr>
              <a:t>http://</a:t>
            </a:r>
            <a:r>
              <a:rPr lang="en-US" dirty="0" smtClean="0">
                <a:hlinkClick r:id="rId4"/>
              </a:rPr>
              <a:t>www.anga.us/media/232348/texas%20economy.pdf</a:t>
            </a:r>
            <a:endParaRPr lang="en-US" dirty="0" smtClean="0"/>
          </a:p>
          <a:p>
            <a:endParaRPr lang="en-US" dirty="0"/>
          </a:p>
        </p:txBody>
      </p:sp>
    </p:spTree>
    <p:extLst>
      <p:ext uri="{BB962C8B-B14F-4D97-AF65-F5344CB8AC3E}">
        <p14:creationId xmlns:p14="http://schemas.microsoft.com/office/powerpoint/2010/main" val="1813245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&amp; Abundant</a:t>
            </a:r>
            <a:endParaRPr lang="en-US" dirty="0"/>
          </a:p>
        </p:txBody>
      </p:sp>
      <p:sp>
        <p:nvSpPr>
          <p:cNvPr id="3" name="Content Placeholder 2"/>
          <p:cNvSpPr>
            <a:spLocks noGrp="1"/>
          </p:cNvSpPr>
          <p:nvPr>
            <p:ph idx="1"/>
          </p:nvPr>
        </p:nvSpPr>
        <p:spPr>
          <a:xfrm>
            <a:off x="228600" y="1143001"/>
            <a:ext cx="8153400" cy="2743200"/>
          </a:xfrm>
        </p:spPr>
        <p:txBody>
          <a:bodyPr/>
          <a:lstStyle/>
          <a:p>
            <a:pPr lvl="1"/>
            <a:r>
              <a:rPr lang="en-US" sz="2000" dirty="0"/>
              <a:t>98 </a:t>
            </a:r>
            <a:r>
              <a:rPr lang="en-US" sz="2000" dirty="0" smtClean="0"/>
              <a:t>% </a:t>
            </a:r>
            <a:r>
              <a:rPr lang="en-US" sz="2000" dirty="0"/>
              <a:t>of the natural gas we use in this country comes from right here in North </a:t>
            </a:r>
            <a:r>
              <a:rPr lang="en-US" sz="2000" dirty="0" smtClean="0"/>
              <a:t>America</a:t>
            </a:r>
          </a:p>
          <a:p>
            <a:pPr lvl="1"/>
            <a:r>
              <a:rPr lang="en-US" sz="2000" dirty="0" smtClean="0"/>
              <a:t>Why import </a:t>
            </a:r>
            <a:r>
              <a:rPr lang="en-US" sz="2000" dirty="0"/>
              <a:t>more than 10 million barrels of oil each </a:t>
            </a:r>
            <a:r>
              <a:rPr lang="en-US" sz="2000" dirty="0" smtClean="0"/>
              <a:t>day?</a:t>
            </a:r>
          </a:p>
          <a:p>
            <a:pPr lvl="1"/>
            <a:r>
              <a:rPr lang="en-US" sz="2000" dirty="0" smtClean="0"/>
              <a:t>Greater </a:t>
            </a:r>
            <a:r>
              <a:rPr lang="en-US" sz="2000" dirty="0"/>
              <a:t>reliance on our own vast domestic supplies of clean natural gas can advance our national </a:t>
            </a:r>
            <a:r>
              <a:rPr lang="en-US" sz="2000" dirty="0" smtClean="0"/>
              <a:t>security</a:t>
            </a:r>
          </a:p>
          <a:p>
            <a:pPr lvl="1"/>
            <a:r>
              <a:rPr lang="en-US" sz="2000" dirty="0"/>
              <a:t>Using </a:t>
            </a:r>
            <a:r>
              <a:rPr lang="en-US" sz="2000" dirty="0" smtClean="0"/>
              <a:t>natural </a:t>
            </a:r>
            <a:r>
              <a:rPr lang="en-US" sz="2000" dirty="0"/>
              <a:t>gas for transportation can make a real difference </a:t>
            </a:r>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4</a:t>
            </a:fld>
            <a:endParaRPr lang="en-US" dirty="0"/>
          </a:p>
        </p:txBody>
      </p:sp>
      <p:sp>
        <p:nvSpPr>
          <p:cNvPr id="5" name="TextBox 4"/>
          <p:cNvSpPr txBox="1"/>
          <p:nvPr/>
        </p:nvSpPr>
        <p:spPr>
          <a:xfrm>
            <a:off x="799518" y="5613737"/>
            <a:ext cx="7582482" cy="1015663"/>
          </a:xfrm>
          <a:prstGeom prst="rect">
            <a:avLst/>
          </a:prstGeom>
          <a:solidFill>
            <a:schemeClr val="accent5"/>
          </a:solidFill>
        </p:spPr>
        <p:txBody>
          <a:bodyPr wrap="square" rtlCol="0">
            <a:spAutoFit/>
          </a:bodyPr>
          <a:lstStyle/>
          <a:p>
            <a:r>
              <a:rPr lang="en-US" sz="2000" dirty="0" smtClean="0"/>
              <a:t>Replacing 3.5MM </a:t>
            </a:r>
            <a:r>
              <a:rPr lang="en-US" sz="2000" dirty="0"/>
              <a:t>heavy-duty vehicles with natural gas vehicles by 2035 would save </a:t>
            </a:r>
            <a:r>
              <a:rPr lang="en-US" sz="2000" dirty="0" smtClean="0"/>
              <a:t>&gt;1.2MM </a:t>
            </a:r>
            <a:r>
              <a:rPr lang="en-US" sz="2000" dirty="0"/>
              <a:t>barrels of oil per day-more than the </a:t>
            </a:r>
            <a:r>
              <a:rPr lang="en-US" sz="2000" dirty="0" smtClean="0"/>
              <a:t>U.S. </a:t>
            </a:r>
            <a:r>
              <a:rPr lang="en-US" sz="2000" dirty="0"/>
              <a:t>imported from either Venezuela or Saudi Arabia in 2009</a:t>
            </a:r>
          </a:p>
        </p:txBody>
      </p:sp>
      <p:pic>
        <p:nvPicPr>
          <p:cNvPr id="6" name="Picture 5" descr="March 2012 035.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9076" y="3581400"/>
            <a:ext cx="7542924" cy="1805826"/>
          </a:xfrm>
          <a:prstGeom prst="rect">
            <a:avLst/>
          </a:prstGeom>
        </p:spPr>
      </p:pic>
      <p:sp>
        <p:nvSpPr>
          <p:cNvPr id="7" name="TextBox 6"/>
          <p:cNvSpPr txBox="1"/>
          <p:nvPr/>
        </p:nvSpPr>
        <p:spPr>
          <a:xfrm>
            <a:off x="2102928" y="5017894"/>
            <a:ext cx="5015219" cy="369332"/>
          </a:xfrm>
          <a:prstGeom prst="rect">
            <a:avLst/>
          </a:prstGeom>
          <a:noFill/>
        </p:spPr>
        <p:txBody>
          <a:bodyPr wrap="none" rtlCol="0">
            <a:spAutoFit/>
          </a:bodyPr>
          <a:lstStyle/>
          <a:p>
            <a:r>
              <a:rPr lang="en-US" dirty="0" smtClean="0">
                <a:solidFill>
                  <a:schemeClr val="bg1"/>
                </a:solidFill>
              </a:rPr>
              <a:t>Green Energy Oilfield Services, Fairfield, Texas</a:t>
            </a:r>
            <a:endParaRPr lang="en-US" dirty="0">
              <a:solidFill>
                <a:schemeClr val="bg1"/>
              </a:solidFill>
            </a:endParaRPr>
          </a:p>
        </p:txBody>
      </p:sp>
    </p:spTree>
    <p:extLst>
      <p:ext uri="{BB962C8B-B14F-4D97-AF65-F5344CB8AC3E}">
        <p14:creationId xmlns:p14="http://schemas.microsoft.com/office/powerpoint/2010/main" val="1517042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Prices</a:t>
            </a:r>
            <a:endParaRPr lang="en-US" dirty="0"/>
          </a:p>
        </p:txBody>
      </p:sp>
      <p:sp>
        <p:nvSpPr>
          <p:cNvPr id="3" name="Slide Number Placeholder 2"/>
          <p:cNvSpPr>
            <a:spLocks noGrp="1"/>
          </p:cNvSpPr>
          <p:nvPr>
            <p:ph type="sldNum" sz="quarter" idx="12"/>
          </p:nvPr>
        </p:nvSpPr>
        <p:spPr/>
        <p:txBody>
          <a:bodyPr/>
          <a:lstStyle/>
          <a:p>
            <a:pPr>
              <a:defRPr/>
            </a:pPr>
            <a:fld id="{2FD24C49-790E-4119-AC04-1FFC96EC5625}" type="slidenum">
              <a:rPr lang="en-US" smtClean="0"/>
              <a:pPr>
                <a:defRPr/>
              </a:pPr>
              <a:t>5</a:t>
            </a:fld>
            <a:endParaRPr lang="en-US" dirty="0"/>
          </a:p>
        </p:txBody>
      </p:sp>
      <p:pic>
        <p:nvPicPr>
          <p:cNvPr id="2051"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03" y="1076554"/>
            <a:ext cx="7540297" cy="52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320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CNG Pricing</a:t>
            </a:r>
            <a:endParaRPr lang="en-US"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6</a:t>
            </a:fld>
            <a:endParaRPr lang="en-US" dirty="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4" y="1905000"/>
            <a:ext cx="8791066" cy="236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2831" y="1219591"/>
            <a:ext cx="3044423" cy="369332"/>
          </a:xfrm>
          <a:prstGeom prst="rect">
            <a:avLst/>
          </a:prstGeom>
          <a:noFill/>
        </p:spPr>
        <p:txBody>
          <a:bodyPr wrap="none" rtlCol="0">
            <a:spAutoFit/>
          </a:bodyPr>
          <a:lstStyle/>
          <a:p>
            <a:r>
              <a:rPr lang="en-US" dirty="0" smtClean="0"/>
              <a:t>NYMEX Spot $1.89/MM Btu</a:t>
            </a:r>
            <a:endParaRPr lang="en-US" dirty="0"/>
          </a:p>
        </p:txBody>
      </p:sp>
      <p:sp>
        <p:nvSpPr>
          <p:cNvPr id="10" name="TextBox 9"/>
          <p:cNvSpPr txBox="1"/>
          <p:nvPr/>
        </p:nvSpPr>
        <p:spPr>
          <a:xfrm>
            <a:off x="5104219" y="1219200"/>
            <a:ext cx="3044423" cy="369332"/>
          </a:xfrm>
          <a:prstGeom prst="rect">
            <a:avLst/>
          </a:prstGeom>
          <a:noFill/>
        </p:spPr>
        <p:txBody>
          <a:bodyPr wrap="none" rtlCol="0">
            <a:spAutoFit/>
          </a:bodyPr>
          <a:lstStyle/>
          <a:p>
            <a:r>
              <a:rPr lang="en-US" dirty="0" smtClean="0"/>
              <a:t>NYMEX Spot $5.00/MM Btu</a:t>
            </a:r>
            <a:endParaRPr lang="en-US" dirty="0"/>
          </a:p>
        </p:txBody>
      </p:sp>
    </p:spTree>
    <p:extLst>
      <p:ext uri="{BB962C8B-B14F-4D97-AF65-F5344CB8AC3E}">
        <p14:creationId xmlns:p14="http://schemas.microsoft.com/office/powerpoint/2010/main" val="291004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Texas Clean Transportation Triangle</a:t>
            </a:r>
            <a:br>
              <a:rPr lang="en-US" sz="2000" dirty="0"/>
            </a:br>
            <a:r>
              <a:rPr lang="en-US" sz="2000" dirty="0"/>
              <a:t>Estimated Project Benefits</a:t>
            </a:r>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7</a:t>
            </a:fld>
            <a:endParaRPr lang="en-US" dirty="0"/>
          </a:p>
        </p:txBody>
      </p:sp>
      <p:sp>
        <p:nvSpPr>
          <p:cNvPr id="5" name="TextBox 4"/>
          <p:cNvSpPr txBox="1"/>
          <p:nvPr/>
        </p:nvSpPr>
        <p:spPr>
          <a:xfrm>
            <a:off x="5218760" y="3974068"/>
            <a:ext cx="3544240" cy="307777"/>
          </a:xfrm>
          <a:prstGeom prst="rect">
            <a:avLst/>
          </a:prstGeom>
          <a:noFill/>
        </p:spPr>
        <p:txBody>
          <a:bodyPr wrap="none" rtlCol="0">
            <a:spAutoFit/>
          </a:bodyPr>
          <a:lstStyle/>
          <a:p>
            <a:r>
              <a:rPr lang="en-US" sz="1400" b="1" dirty="0" smtClean="0">
                <a:solidFill>
                  <a:schemeClr val="bg1"/>
                </a:solidFill>
              </a:rPr>
              <a:t>2012 Honda Civic Green Car of the Year</a:t>
            </a:r>
            <a:endParaRPr lang="en-US" sz="1400" b="1" dirty="0">
              <a:solidFill>
                <a:schemeClr val="bg1"/>
              </a:solidFill>
            </a:endParaRPr>
          </a:p>
        </p:txBody>
      </p:sp>
      <p:graphicFrame>
        <p:nvGraphicFramePr>
          <p:cNvPr id="11" name="Content Placeholder 5"/>
          <p:cNvGraphicFramePr>
            <a:graphicFrameLocks noGrp="1"/>
          </p:cNvGraphicFramePr>
          <p:nvPr>
            <p:ph idx="1"/>
          </p:nvPr>
        </p:nvGraphicFramePr>
        <p:xfrm>
          <a:off x="762000" y="1371600"/>
          <a:ext cx="7772400" cy="2377440"/>
        </p:xfrm>
        <a:graphic>
          <a:graphicData uri="http://schemas.openxmlformats.org/drawingml/2006/table">
            <a:tbl>
              <a:tblPr firstRow="1" bandRow="1">
                <a:tableStyleId>{21E4AEA4-8DFA-4A89-87EB-49C32662AFE0}</a:tableStyleId>
              </a:tblPr>
              <a:tblGrid>
                <a:gridCol w="4295274"/>
                <a:gridCol w="3477126"/>
              </a:tblGrid>
              <a:tr h="370840">
                <a:tc>
                  <a:txBody>
                    <a:bodyPr/>
                    <a:lstStyle/>
                    <a:p>
                      <a:r>
                        <a:rPr lang="en-US" sz="2000" dirty="0" smtClean="0"/>
                        <a:t>Benefits</a:t>
                      </a:r>
                      <a:endParaRPr lang="en-US" sz="2000" dirty="0"/>
                    </a:p>
                  </a:txBody>
                  <a:tcPr/>
                </a:tc>
                <a:tc>
                  <a:txBody>
                    <a:bodyPr/>
                    <a:lstStyle/>
                    <a:p>
                      <a:r>
                        <a:rPr lang="en-US" sz="2000" dirty="0" smtClean="0"/>
                        <a:t>10 Years</a:t>
                      </a:r>
                      <a:endParaRPr lang="en-US" sz="2000" dirty="0"/>
                    </a:p>
                  </a:txBody>
                  <a:tcPr/>
                </a:tc>
              </a:tr>
              <a:tr h="370840">
                <a:tc>
                  <a:txBody>
                    <a:bodyPr/>
                    <a:lstStyle/>
                    <a:p>
                      <a:r>
                        <a:rPr lang="en-US" sz="2000" dirty="0" smtClean="0"/>
                        <a:t>GHG Emission</a:t>
                      </a:r>
                      <a:r>
                        <a:rPr lang="en-US" sz="2000" baseline="0" dirty="0" smtClean="0"/>
                        <a:t> </a:t>
                      </a:r>
                      <a:r>
                        <a:rPr lang="en-US" sz="2000" dirty="0" smtClean="0"/>
                        <a:t>Reductions</a:t>
                      </a:r>
                      <a:endParaRPr lang="en-US" sz="2000" dirty="0"/>
                    </a:p>
                  </a:txBody>
                  <a:tcPr/>
                </a:tc>
                <a:tc>
                  <a:txBody>
                    <a:bodyPr/>
                    <a:lstStyle/>
                    <a:p>
                      <a:r>
                        <a:rPr lang="en-US" sz="2000" dirty="0" smtClean="0"/>
                        <a:t>95,410</a:t>
                      </a:r>
                      <a:r>
                        <a:rPr lang="en-US" sz="2000" baseline="0" dirty="0" smtClean="0"/>
                        <a:t> MT</a:t>
                      </a:r>
                      <a:endParaRPr lang="en-US" sz="2000" dirty="0"/>
                    </a:p>
                  </a:txBody>
                  <a:tcPr/>
                </a:tc>
              </a:tr>
              <a:tr h="370840">
                <a:tc>
                  <a:txBody>
                    <a:bodyPr/>
                    <a:lstStyle/>
                    <a:p>
                      <a:r>
                        <a:rPr lang="en-US" sz="2000" dirty="0" smtClean="0"/>
                        <a:t>PM Emission Reductions</a:t>
                      </a:r>
                      <a:endParaRPr lang="en-US" sz="2000" dirty="0"/>
                    </a:p>
                  </a:txBody>
                  <a:tcPr/>
                </a:tc>
                <a:tc>
                  <a:txBody>
                    <a:bodyPr/>
                    <a:lstStyle/>
                    <a:p>
                      <a:r>
                        <a:rPr lang="en-US" sz="2000" dirty="0" smtClean="0"/>
                        <a:t>71.50 tons</a:t>
                      </a:r>
                      <a:endParaRPr lang="en-US" sz="2000" dirty="0"/>
                    </a:p>
                  </a:txBody>
                  <a:tcPr/>
                </a:tc>
              </a:tr>
              <a:tr h="370840">
                <a:tc>
                  <a:txBody>
                    <a:bodyPr/>
                    <a:lstStyle/>
                    <a:p>
                      <a:r>
                        <a:rPr lang="en-US" sz="2000" dirty="0" smtClean="0"/>
                        <a:t>NOx Emission Reductions</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3,440 tons</a:t>
                      </a:r>
                    </a:p>
                  </a:txBody>
                  <a:tcPr/>
                </a:tc>
              </a:tr>
              <a:tr h="370840">
                <a:tc>
                  <a:txBody>
                    <a:bodyPr/>
                    <a:lstStyle/>
                    <a:p>
                      <a:r>
                        <a:rPr lang="en-US" sz="2000" dirty="0" smtClean="0"/>
                        <a:t>Diesel Fuel Displaced</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41,286,530</a:t>
                      </a:r>
                      <a:r>
                        <a:rPr lang="en-US" sz="2000" baseline="0" dirty="0" smtClean="0"/>
                        <a:t> Gallons</a:t>
                      </a:r>
                      <a:endParaRPr lang="en-US" sz="2000" dirty="0" smtClean="0"/>
                    </a:p>
                  </a:txBody>
                  <a:tcPr/>
                </a:tc>
              </a:tr>
              <a:tr h="370840">
                <a:tc>
                  <a:txBody>
                    <a:bodyPr/>
                    <a:lstStyle/>
                    <a:p>
                      <a:r>
                        <a:rPr lang="en-US" sz="2000" dirty="0" smtClean="0"/>
                        <a:t>Natural Gas Demand</a:t>
                      </a:r>
                      <a:endParaRPr lang="en-US" sz="2000" dirty="0"/>
                    </a:p>
                  </a:txBody>
                  <a:tcPr>
                    <a:solidFill>
                      <a:schemeClr val="tx2">
                        <a:lumMod val="20000"/>
                        <a:lumOff val="80000"/>
                      </a:schemeClr>
                    </a:solidFill>
                  </a:tcPr>
                </a:tc>
                <a:tc>
                  <a:txBody>
                    <a:bodyPr/>
                    <a:lstStyle/>
                    <a:p>
                      <a:r>
                        <a:rPr lang="en-US" sz="2000" dirty="0" smtClean="0"/>
                        <a:t>6,232,233,150 SCF</a:t>
                      </a:r>
                      <a:endParaRPr lang="en-US" sz="2000" dirty="0"/>
                    </a:p>
                  </a:txBody>
                  <a:tcPr>
                    <a:solidFill>
                      <a:schemeClr val="tx2">
                        <a:lumMod val="20000"/>
                        <a:lumOff val="80000"/>
                      </a:schemeClr>
                    </a:solidFill>
                  </a:tcPr>
                </a:tc>
              </a:tr>
            </a:tbl>
          </a:graphicData>
        </a:graphic>
      </p:graphicFrame>
      <p:sp>
        <p:nvSpPr>
          <p:cNvPr id="12" name="Down Arrow 11"/>
          <p:cNvSpPr/>
          <p:nvPr/>
        </p:nvSpPr>
        <p:spPr bwMode="auto">
          <a:xfrm>
            <a:off x="457200" y="1828800"/>
            <a:ext cx="228600" cy="3048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dirty="0">
              <a:ln>
                <a:noFill/>
              </a:ln>
              <a:solidFill>
                <a:schemeClr val="tx1"/>
              </a:solidFill>
              <a:effectLst/>
              <a:latin typeface="Verdana" pitchFamily="103" charset="0"/>
              <a:ea typeface="ＭＳ Ｐゴシック" pitchFamily="103" charset="-128"/>
              <a:cs typeface="ＭＳ Ｐゴシック" pitchFamily="103" charset="-128"/>
            </a:endParaRPr>
          </a:p>
        </p:txBody>
      </p:sp>
      <p:sp>
        <p:nvSpPr>
          <p:cNvPr id="13" name="Down Arrow 12"/>
          <p:cNvSpPr/>
          <p:nvPr/>
        </p:nvSpPr>
        <p:spPr bwMode="auto">
          <a:xfrm>
            <a:off x="457200" y="2209800"/>
            <a:ext cx="228600" cy="3048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dirty="0">
              <a:ln>
                <a:noFill/>
              </a:ln>
              <a:solidFill>
                <a:schemeClr val="tx1"/>
              </a:solidFill>
              <a:effectLst/>
              <a:latin typeface="Verdana" pitchFamily="103" charset="0"/>
              <a:ea typeface="ＭＳ Ｐゴシック" pitchFamily="103" charset="-128"/>
              <a:cs typeface="ＭＳ Ｐゴシック" pitchFamily="103" charset="-128"/>
            </a:endParaRPr>
          </a:p>
        </p:txBody>
      </p:sp>
      <p:sp>
        <p:nvSpPr>
          <p:cNvPr id="14" name="Down Arrow 13"/>
          <p:cNvSpPr/>
          <p:nvPr/>
        </p:nvSpPr>
        <p:spPr bwMode="auto">
          <a:xfrm>
            <a:off x="457200" y="2590800"/>
            <a:ext cx="228600" cy="3048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dirty="0">
              <a:ln>
                <a:noFill/>
              </a:ln>
              <a:solidFill>
                <a:schemeClr val="tx1"/>
              </a:solidFill>
              <a:effectLst/>
              <a:latin typeface="Verdana" pitchFamily="103" charset="0"/>
              <a:ea typeface="ＭＳ Ｐゴシック" pitchFamily="103" charset="-128"/>
              <a:cs typeface="ＭＳ Ｐゴシック" pitchFamily="103" charset="-128"/>
            </a:endParaRPr>
          </a:p>
        </p:txBody>
      </p:sp>
      <p:sp>
        <p:nvSpPr>
          <p:cNvPr id="15" name="Down Arrow 14"/>
          <p:cNvSpPr/>
          <p:nvPr/>
        </p:nvSpPr>
        <p:spPr bwMode="auto">
          <a:xfrm>
            <a:off x="457200" y="2971800"/>
            <a:ext cx="228600" cy="3048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dirty="0">
              <a:ln>
                <a:noFill/>
              </a:ln>
              <a:solidFill>
                <a:schemeClr val="tx1"/>
              </a:solidFill>
              <a:effectLst/>
              <a:latin typeface="Verdana" pitchFamily="103" charset="0"/>
              <a:ea typeface="ＭＳ Ｐゴシック" pitchFamily="103" charset="-128"/>
              <a:cs typeface="ＭＳ Ｐゴシック" pitchFamily="103" charset="-128"/>
            </a:endParaRPr>
          </a:p>
        </p:txBody>
      </p:sp>
      <p:pic>
        <p:nvPicPr>
          <p:cNvPr id="2052" name="Picture 4" descr="http://assets.inhabitat.com/wp-content/blogs.dir/1/files/2011/02/Screen-shot-2011-02-22-at-1.30.56-PM-537x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537" y="4111444"/>
            <a:ext cx="3852863" cy="21596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loomberg.com/image/iXjfzsaewTs4.jpg"/>
          <p:cNvPicPr>
            <a:picLocks noChangeAspect="1" noChangeArrowheads="1"/>
          </p:cNvPicPr>
          <p:nvPr/>
        </p:nvPicPr>
        <p:blipFill rotWithShape="1">
          <a:blip r:embed="rId3">
            <a:extLst>
              <a:ext uri="{28A0092B-C50C-407E-A947-70E740481C1C}">
                <a14:useLocalDpi xmlns:a14="http://schemas.microsoft.com/office/drawing/2010/main" val="0"/>
              </a:ext>
            </a:extLst>
          </a:blip>
          <a:srcRect t="25000" b="15541"/>
          <a:stretch/>
        </p:blipFill>
        <p:spPr bwMode="auto">
          <a:xfrm>
            <a:off x="359569" y="4096288"/>
            <a:ext cx="4876800" cy="2174768"/>
          </a:xfrm>
          <a:prstGeom prst="rect">
            <a:avLst/>
          </a:prstGeom>
          <a:noFill/>
          <a:extLst>
            <a:ext uri="{909E8E84-426E-40DD-AFC4-6F175D3DCCD1}">
              <a14:hiddenFill xmlns:a14="http://schemas.microsoft.com/office/drawing/2010/main">
                <a:solidFill>
                  <a:srgbClr val="FFFFFF"/>
                </a:solidFill>
              </a14:hiddenFill>
            </a:ext>
          </a:extLst>
        </p:spPr>
      </p:pic>
      <p:sp>
        <p:nvSpPr>
          <p:cNvPr id="23" name="Down Arrow 22"/>
          <p:cNvSpPr/>
          <p:nvPr/>
        </p:nvSpPr>
        <p:spPr bwMode="auto">
          <a:xfrm flipH="1" flipV="1">
            <a:off x="492331" y="3392384"/>
            <a:ext cx="228600" cy="3048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dirty="0">
              <a:ln>
                <a:noFill/>
              </a:ln>
              <a:solidFill>
                <a:schemeClr val="tx1"/>
              </a:solidFill>
              <a:effectLst/>
              <a:latin typeface="Verdana"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463952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TX Clean Transportation Triangle – How It Started</a:t>
            </a:r>
            <a:endParaRPr lang="en-US" sz="2400" dirty="0"/>
          </a:p>
        </p:txBody>
      </p:sp>
      <p:sp>
        <p:nvSpPr>
          <p:cNvPr id="4" name="Slide Number Placeholder 3"/>
          <p:cNvSpPr>
            <a:spLocks noGrp="1"/>
          </p:cNvSpPr>
          <p:nvPr>
            <p:ph type="sldNum" sz="quarter" idx="12"/>
          </p:nvPr>
        </p:nvSpPr>
        <p:spPr/>
        <p:txBody>
          <a:bodyPr/>
          <a:lstStyle/>
          <a:p>
            <a:pPr>
              <a:defRPr/>
            </a:pPr>
            <a:fld id="{B594C142-8700-45F3-B763-EB6C0CCE31C6}" type="slidenum">
              <a:rPr lang="en-US" smtClean="0"/>
              <a:pPr>
                <a:defRPr/>
              </a:pPr>
              <a:t>8</a:t>
            </a:fld>
            <a:endParaRPr lang="en-US" dirty="0"/>
          </a:p>
        </p:txBody>
      </p:sp>
      <p:graphicFrame>
        <p:nvGraphicFramePr>
          <p:cNvPr id="6" name="Diagram 5"/>
          <p:cNvGraphicFramePr/>
          <p:nvPr/>
        </p:nvGraphicFramePr>
        <p:xfrm>
          <a:off x="175467" y="17526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p:cNvSpPr txBox="1"/>
          <p:nvPr/>
        </p:nvSpPr>
        <p:spPr>
          <a:xfrm rot="18842563">
            <a:off x="37015" y="2119422"/>
            <a:ext cx="1852045" cy="400110"/>
          </a:xfrm>
          <a:prstGeom prst="rect">
            <a:avLst/>
          </a:prstGeom>
          <a:noFill/>
        </p:spPr>
        <p:txBody>
          <a:bodyPr wrap="none" rtlCol="0">
            <a:spAutoFit/>
          </a:bodyPr>
          <a:lstStyle/>
          <a:p>
            <a:r>
              <a:rPr lang="en-US" sz="2000" u="sng" dirty="0" smtClean="0"/>
              <a:t>ANGA Formed</a:t>
            </a:r>
            <a:endParaRPr lang="en-US" sz="2000" u="sng" dirty="0"/>
          </a:p>
        </p:txBody>
      </p:sp>
      <p:sp>
        <p:nvSpPr>
          <p:cNvPr id="33" name="TextBox 32"/>
          <p:cNvSpPr txBox="1"/>
          <p:nvPr/>
        </p:nvSpPr>
        <p:spPr>
          <a:xfrm rot="18842563">
            <a:off x="2120670" y="2119929"/>
            <a:ext cx="1850635" cy="400110"/>
          </a:xfrm>
          <a:prstGeom prst="rect">
            <a:avLst/>
          </a:prstGeom>
          <a:noFill/>
        </p:spPr>
        <p:txBody>
          <a:bodyPr wrap="none" rtlCol="0">
            <a:spAutoFit/>
          </a:bodyPr>
          <a:lstStyle/>
          <a:p>
            <a:r>
              <a:rPr lang="en-US" sz="2000" u="sng" dirty="0" smtClean="0"/>
              <a:t>TCTT Analysis</a:t>
            </a:r>
            <a:endParaRPr lang="en-US" sz="2000" u="sng" dirty="0"/>
          </a:p>
        </p:txBody>
      </p:sp>
      <p:sp>
        <p:nvSpPr>
          <p:cNvPr id="34" name="TextBox 33"/>
          <p:cNvSpPr txBox="1"/>
          <p:nvPr/>
        </p:nvSpPr>
        <p:spPr>
          <a:xfrm rot="18842563">
            <a:off x="4041666" y="2039362"/>
            <a:ext cx="2074799" cy="400110"/>
          </a:xfrm>
          <a:prstGeom prst="rect">
            <a:avLst/>
          </a:prstGeom>
          <a:noFill/>
        </p:spPr>
        <p:txBody>
          <a:bodyPr wrap="none" rtlCol="0">
            <a:spAutoFit/>
          </a:bodyPr>
          <a:lstStyle/>
          <a:p>
            <a:r>
              <a:rPr lang="en-US" sz="2000" u="sng" dirty="0" smtClean="0"/>
              <a:t>Legislative Effort</a:t>
            </a:r>
            <a:endParaRPr lang="en-US" sz="2000" u="sng" dirty="0"/>
          </a:p>
        </p:txBody>
      </p:sp>
      <p:sp>
        <p:nvSpPr>
          <p:cNvPr id="35" name="TextBox 34"/>
          <p:cNvSpPr txBox="1"/>
          <p:nvPr/>
        </p:nvSpPr>
        <p:spPr>
          <a:xfrm rot="18842563">
            <a:off x="6041707" y="2083794"/>
            <a:ext cx="1951175" cy="400110"/>
          </a:xfrm>
          <a:prstGeom prst="rect">
            <a:avLst/>
          </a:prstGeom>
          <a:noFill/>
        </p:spPr>
        <p:txBody>
          <a:bodyPr wrap="none" rtlCol="0">
            <a:spAutoFit/>
          </a:bodyPr>
          <a:lstStyle/>
          <a:p>
            <a:r>
              <a:rPr lang="en-US" sz="2000" u="sng" dirty="0" smtClean="0"/>
              <a:t>TCEQ Program</a:t>
            </a:r>
            <a:endParaRPr lang="en-US" sz="2000" u="sng" dirty="0"/>
          </a:p>
        </p:txBody>
      </p:sp>
      <p:sp>
        <p:nvSpPr>
          <p:cNvPr id="36" name="TextBox 35"/>
          <p:cNvSpPr txBox="1"/>
          <p:nvPr/>
        </p:nvSpPr>
        <p:spPr>
          <a:xfrm rot="18842563">
            <a:off x="1037162" y="2047617"/>
            <a:ext cx="2050561" cy="400110"/>
          </a:xfrm>
          <a:prstGeom prst="rect">
            <a:avLst/>
          </a:prstGeom>
          <a:noFill/>
        </p:spPr>
        <p:txBody>
          <a:bodyPr wrap="none" rtlCol="0">
            <a:spAutoFit/>
          </a:bodyPr>
          <a:lstStyle/>
          <a:p>
            <a:r>
              <a:rPr lang="en-US" sz="2000" u="sng" dirty="0" smtClean="0"/>
              <a:t>NGV Committee</a:t>
            </a:r>
            <a:endParaRPr lang="en-US" sz="2000" u="sng" dirty="0"/>
          </a:p>
        </p:txBody>
      </p:sp>
      <p:sp>
        <p:nvSpPr>
          <p:cNvPr id="37" name="TextBox 36"/>
          <p:cNvSpPr txBox="1"/>
          <p:nvPr/>
        </p:nvSpPr>
        <p:spPr>
          <a:xfrm rot="18842563">
            <a:off x="2817255" y="1808784"/>
            <a:ext cx="2870145" cy="400110"/>
          </a:xfrm>
          <a:prstGeom prst="rect">
            <a:avLst/>
          </a:prstGeom>
          <a:noFill/>
        </p:spPr>
        <p:txBody>
          <a:bodyPr wrap="none" rtlCol="0">
            <a:spAutoFit/>
          </a:bodyPr>
          <a:lstStyle/>
          <a:p>
            <a:r>
              <a:rPr lang="en-US" sz="2000" u="sng" dirty="0" smtClean="0"/>
              <a:t>State Affairs Committee</a:t>
            </a:r>
            <a:endParaRPr lang="en-US" sz="2000" u="sng" dirty="0"/>
          </a:p>
        </p:txBody>
      </p:sp>
      <p:sp>
        <p:nvSpPr>
          <p:cNvPr id="38" name="TextBox 37"/>
          <p:cNvSpPr txBox="1"/>
          <p:nvPr/>
        </p:nvSpPr>
        <p:spPr>
          <a:xfrm rot="18842563">
            <a:off x="5167354" y="2216305"/>
            <a:ext cx="1582484" cy="400110"/>
          </a:xfrm>
          <a:prstGeom prst="rect">
            <a:avLst/>
          </a:prstGeom>
          <a:noFill/>
        </p:spPr>
        <p:txBody>
          <a:bodyPr wrap="none" rtlCol="0">
            <a:spAutoFit/>
          </a:bodyPr>
          <a:lstStyle/>
          <a:p>
            <a:r>
              <a:rPr lang="en-US" sz="2000" u="sng" dirty="0" smtClean="0"/>
              <a:t>Law Passed</a:t>
            </a:r>
            <a:endParaRPr lang="en-US" sz="2000" u="sng" dirty="0"/>
          </a:p>
        </p:txBody>
      </p:sp>
      <p:sp>
        <p:nvSpPr>
          <p:cNvPr id="39" name="TextBox 38"/>
          <p:cNvSpPr txBox="1"/>
          <p:nvPr/>
        </p:nvSpPr>
        <p:spPr>
          <a:xfrm rot="18842563">
            <a:off x="6996864" y="2019282"/>
            <a:ext cx="2183739" cy="400110"/>
          </a:xfrm>
          <a:prstGeom prst="rect">
            <a:avLst/>
          </a:prstGeom>
          <a:noFill/>
        </p:spPr>
        <p:txBody>
          <a:bodyPr wrap="none" rtlCol="0">
            <a:spAutoFit/>
          </a:bodyPr>
          <a:lstStyle/>
          <a:p>
            <a:r>
              <a:rPr lang="en-US" sz="2000" u="sng" dirty="0" smtClean="0"/>
              <a:t>Trucks &amp; Stations</a:t>
            </a:r>
            <a:endParaRPr lang="en-US" sz="2000" u="sng" dirty="0"/>
          </a:p>
        </p:txBody>
      </p:sp>
      <p:sp>
        <p:nvSpPr>
          <p:cNvPr id="40" name="TextBox 39"/>
          <p:cNvSpPr txBox="1"/>
          <p:nvPr/>
        </p:nvSpPr>
        <p:spPr>
          <a:xfrm>
            <a:off x="251328" y="3212068"/>
            <a:ext cx="697627" cy="369332"/>
          </a:xfrm>
          <a:prstGeom prst="rect">
            <a:avLst/>
          </a:prstGeom>
          <a:solidFill>
            <a:srgbClr val="3399FF"/>
          </a:solidFill>
        </p:spPr>
        <p:txBody>
          <a:bodyPr wrap="none" rtlCol="0">
            <a:spAutoFit/>
          </a:bodyPr>
          <a:lstStyle/>
          <a:p>
            <a:r>
              <a:rPr lang="en-US" b="1" dirty="0" smtClean="0">
                <a:solidFill>
                  <a:schemeClr val="bg1"/>
                </a:solidFill>
              </a:rPr>
              <a:t>2009</a:t>
            </a:r>
            <a:endParaRPr lang="en-US" b="1" dirty="0">
              <a:solidFill>
                <a:schemeClr val="bg1"/>
              </a:solidFill>
            </a:endParaRPr>
          </a:p>
        </p:txBody>
      </p:sp>
      <p:sp>
        <p:nvSpPr>
          <p:cNvPr id="41" name="TextBox 40"/>
          <p:cNvSpPr txBox="1"/>
          <p:nvPr/>
        </p:nvSpPr>
        <p:spPr>
          <a:xfrm>
            <a:off x="7409775" y="3212068"/>
            <a:ext cx="697627" cy="369332"/>
          </a:xfrm>
          <a:prstGeom prst="rect">
            <a:avLst/>
          </a:prstGeom>
          <a:solidFill>
            <a:srgbClr val="008080"/>
          </a:solidFill>
        </p:spPr>
        <p:txBody>
          <a:bodyPr wrap="none" rtlCol="0">
            <a:spAutoFit/>
          </a:bodyPr>
          <a:lstStyle/>
          <a:p>
            <a:r>
              <a:rPr lang="en-US" b="1" dirty="0" smtClean="0">
                <a:solidFill>
                  <a:schemeClr val="bg1"/>
                </a:solidFill>
              </a:rPr>
              <a:t>2014</a:t>
            </a:r>
            <a:endParaRPr lang="en-US" b="1" dirty="0">
              <a:solidFill>
                <a:schemeClr val="bg1"/>
              </a:solidFill>
            </a:endParaRPr>
          </a:p>
        </p:txBody>
      </p:sp>
      <p:sp>
        <p:nvSpPr>
          <p:cNvPr id="42" name="TextBox 41"/>
          <p:cNvSpPr txBox="1"/>
          <p:nvPr/>
        </p:nvSpPr>
        <p:spPr>
          <a:xfrm>
            <a:off x="6172200" y="3212068"/>
            <a:ext cx="1031051" cy="369332"/>
          </a:xfrm>
          <a:prstGeom prst="rect">
            <a:avLst/>
          </a:prstGeom>
          <a:solidFill>
            <a:srgbClr val="002060"/>
          </a:solidFill>
        </p:spPr>
        <p:txBody>
          <a:bodyPr wrap="none" rtlCol="0">
            <a:spAutoFit/>
          </a:bodyPr>
          <a:lstStyle/>
          <a:p>
            <a:r>
              <a:rPr lang="en-US" b="1" dirty="0" smtClean="0">
                <a:solidFill>
                  <a:schemeClr val="bg1"/>
                </a:solidFill>
              </a:rPr>
              <a:t>2012-14</a:t>
            </a:r>
            <a:endParaRPr lang="en-US" b="1" dirty="0">
              <a:solidFill>
                <a:schemeClr val="bg1"/>
              </a:solidFill>
            </a:endParaRPr>
          </a:p>
        </p:txBody>
      </p:sp>
      <p:sp>
        <p:nvSpPr>
          <p:cNvPr id="43" name="TextBox 42"/>
          <p:cNvSpPr txBox="1"/>
          <p:nvPr/>
        </p:nvSpPr>
        <p:spPr>
          <a:xfrm>
            <a:off x="5268180" y="3212068"/>
            <a:ext cx="684867" cy="369332"/>
          </a:xfrm>
          <a:prstGeom prst="rect">
            <a:avLst/>
          </a:prstGeom>
          <a:solidFill>
            <a:srgbClr val="00B050"/>
          </a:solidFill>
        </p:spPr>
        <p:txBody>
          <a:bodyPr wrap="none" rtlCol="0">
            <a:spAutoFit/>
          </a:bodyPr>
          <a:lstStyle/>
          <a:p>
            <a:r>
              <a:rPr lang="en-US" b="1" dirty="0" smtClean="0">
                <a:solidFill>
                  <a:schemeClr val="bg1"/>
                </a:solidFill>
              </a:rPr>
              <a:t>2011</a:t>
            </a:r>
            <a:endParaRPr lang="en-US" b="1" dirty="0">
              <a:solidFill>
                <a:schemeClr val="bg1"/>
              </a:solidFill>
            </a:endParaRPr>
          </a:p>
        </p:txBody>
      </p:sp>
      <p:sp>
        <p:nvSpPr>
          <p:cNvPr id="44" name="TextBox 43"/>
          <p:cNvSpPr txBox="1"/>
          <p:nvPr/>
        </p:nvSpPr>
        <p:spPr>
          <a:xfrm>
            <a:off x="1300124" y="3212068"/>
            <a:ext cx="697627" cy="369332"/>
          </a:xfrm>
          <a:prstGeom prst="rect">
            <a:avLst/>
          </a:prstGeom>
          <a:solidFill>
            <a:srgbClr val="3399FF"/>
          </a:solidFill>
        </p:spPr>
        <p:txBody>
          <a:bodyPr wrap="none" rtlCol="0">
            <a:spAutoFit/>
          </a:bodyPr>
          <a:lstStyle/>
          <a:p>
            <a:r>
              <a:rPr lang="en-US" b="1" dirty="0" smtClean="0">
                <a:solidFill>
                  <a:schemeClr val="bg1"/>
                </a:solidFill>
              </a:rPr>
              <a:t>2009</a:t>
            </a:r>
            <a:endParaRPr lang="en-US" b="1" dirty="0">
              <a:solidFill>
                <a:schemeClr val="bg1"/>
              </a:solidFill>
            </a:endParaRPr>
          </a:p>
        </p:txBody>
      </p:sp>
      <p:sp>
        <p:nvSpPr>
          <p:cNvPr id="45" name="TextBox 44"/>
          <p:cNvSpPr txBox="1"/>
          <p:nvPr/>
        </p:nvSpPr>
        <p:spPr>
          <a:xfrm>
            <a:off x="2325560" y="3212068"/>
            <a:ext cx="697627" cy="369332"/>
          </a:xfrm>
          <a:prstGeom prst="rect">
            <a:avLst/>
          </a:prstGeom>
          <a:solidFill>
            <a:srgbClr val="00B050"/>
          </a:solidFill>
        </p:spPr>
        <p:txBody>
          <a:bodyPr wrap="none" rtlCol="0">
            <a:spAutoFit/>
          </a:bodyPr>
          <a:lstStyle/>
          <a:p>
            <a:r>
              <a:rPr lang="en-US" b="1" dirty="0" smtClean="0">
                <a:solidFill>
                  <a:schemeClr val="bg1"/>
                </a:solidFill>
              </a:rPr>
              <a:t>2010</a:t>
            </a:r>
            <a:endParaRPr lang="en-US" b="1" dirty="0">
              <a:solidFill>
                <a:schemeClr val="bg1"/>
              </a:solidFill>
            </a:endParaRPr>
          </a:p>
        </p:txBody>
      </p:sp>
      <p:sp>
        <p:nvSpPr>
          <p:cNvPr id="46" name="TextBox 45"/>
          <p:cNvSpPr txBox="1"/>
          <p:nvPr/>
        </p:nvSpPr>
        <p:spPr>
          <a:xfrm>
            <a:off x="3287840" y="3212068"/>
            <a:ext cx="684867" cy="369332"/>
          </a:xfrm>
          <a:prstGeom prst="rect">
            <a:avLst/>
          </a:prstGeom>
          <a:solidFill>
            <a:srgbClr val="00B050"/>
          </a:solidFill>
        </p:spPr>
        <p:txBody>
          <a:bodyPr wrap="none" rtlCol="0">
            <a:spAutoFit/>
          </a:bodyPr>
          <a:lstStyle/>
          <a:p>
            <a:r>
              <a:rPr lang="en-US" b="1" dirty="0" smtClean="0">
                <a:solidFill>
                  <a:schemeClr val="bg1"/>
                </a:solidFill>
              </a:rPr>
              <a:t>2011</a:t>
            </a:r>
            <a:endParaRPr lang="en-US" b="1" dirty="0">
              <a:solidFill>
                <a:schemeClr val="bg1"/>
              </a:solidFill>
            </a:endParaRPr>
          </a:p>
        </p:txBody>
      </p:sp>
      <p:sp>
        <p:nvSpPr>
          <p:cNvPr id="47" name="TextBox 46"/>
          <p:cNvSpPr txBox="1"/>
          <p:nvPr/>
        </p:nvSpPr>
        <p:spPr>
          <a:xfrm>
            <a:off x="4291200" y="3200400"/>
            <a:ext cx="684867" cy="369332"/>
          </a:xfrm>
          <a:prstGeom prst="rect">
            <a:avLst/>
          </a:prstGeom>
          <a:solidFill>
            <a:srgbClr val="00B050"/>
          </a:solidFill>
        </p:spPr>
        <p:txBody>
          <a:bodyPr wrap="none" rtlCol="0">
            <a:spAutoFit/>
          </a:bodyPr>
          <a:lstStyle/>
          <a:p>
            <a:r>
              <a:rPr lang="en-US" b="1" dirty="0" smtClean="0">
                <a:solidFill>
                  <a:schemeClr val="bg1"/>
                </a:solidFill>
              </a:rPr>
              <a:t>2011</a:t>
            </a:r>
            <a:endParaRPr lang="en-US" b="1" dirty="0">
              <a:solidFill>
                <a:schemeClr val="bg1"/>
              </a:solidFill>
            </a:endParaRPr>
          </a:p>
        </p:txBody>
      </p:sp>
      <p:graphicFrame>
        <p:nvGraphicFramePr>
          <p:cNvPr id="48" name="Table 47"/>
          <p:cNvGraphicFramePr>
            <a:graphicFrameLocks noGrp="1"/>
          </p:cNvGraphicFramePr>
          <p:nvPr/>
        </p:nvGraphicFramePr>
        <p:xfrm>
          <a:off x="304800" y="4114800"/>
          <a:ext cx="8077200" cy="2414012"/>
        </p:xfrm>
        <a:graphic>
          <a:graphicData uri="http://schemas.openxmlformats.org/drawingml/2006/table">
            <a:tbl>
              <a:tblPr firstRow="1" bandRow="1">
                <a:tableStyleId>{5C22544A-7EE6-4342-B048-85BDC9FD1C3A}</a:tableStyleId>
              </a:tblPr>
              <a:tblGrid>
                <a:gridCol w="4800600"/>
                <a:gridCol w="1676400"/>
                <a:gridCol w="1600200"/>
              </a:tblGrid>
              <a:tr h="508258">
                <a:tc>
                  <a:txBody>
                    <a:bodyPr/>
                    <a:lstStyle/>
                    <a:p>
                      <a:pPr algn="ctr" fontAlgn="t"/>
                      <a:r>
                        <a:rPr lang="en-US" sz="1600" b="1" i="0" u="none" strike="noStrike" dirty="0">
                          <a:solidFill>
                            <a:srgbClr val="000000"/>
                          </a:solidFill>
                          <a:latin typeface="Arial"/>
                        </a:rPr>
                        <a:t> </a:t>
                      </a:r>
                      <a:r>
                        <a:rPr lang="en-US" sz="1600" b="1" i="0" u="none" strike="noStrike" kern="1200" dirty="0" smtClean="0">
                          <a:solidFill>
                            <a:srgbClr val="000000"/>
                          </a:solidFill>
                          <a:latin typeface="Arial"/>
                          <a:ea typeface="+mn-ea"/>
                          <a:cs typeface="+mn-cs"/>
                        </a:rPr>
                        <a:t>RESULTS</a:t>
                      </a:r>
                      <a:endParaRPr lang="en-US" sz="1600" b="1" i="0" u="none" strike="noStrike" kern="1200" dirty="0">
                        <a:solidFill>
                          <a:srgbClr val="000000"/>
                        </a:solidFill>
                        <a:latin typeface="Arial"/>
                        <a:ea typeface="+mn-ea"/>
                        <a:cs typeface="+mn-cs"/>
                      </a:endParaRPr>
                    </a:p>
                  </a:txBody>
                  <a:tcPr marL="0" marR="0" marT="0" marB="0" anchor="ctr"/>
                </a:tc>
                <a:tc>
                  <a:txBody>
                    <a:bodyPr/>
                    <a:lstStyle/>
                    <a:p>
                      <a:pPr algn="ctr" fontAlgn="t"/>
                      <a:r>
                        <a:rPr lang="en-US" sz="1600" b="1" i="0" u="none" strike="noStrike" dirty="0">
                          <a:solidFill>
                            <a:srgbClr val="000000"/>
                          </a:solidFill>
                          <a:latin typeface="Arial"/>
                        </a:rPr>
                        <a:t>NOMINAL </a:t>
                      </a:r>
                      <a:r>
                        <a:rPr lang="en-US" sz="1600" b="1" i="0" u="none" strike="noStrike" dirty="0" smtClean="0">
                          <a:solidFill>
                            <a:srgbClr val="000000"/>
                          </a:solidFill>
                          <a:latin typeface="Arial"/>
                        </a:rPr>
                        <a:t>PLAN</a:t>
                      </a:r>
                      <a:r>
                        <a:rPr lang="en-US" sz="1600" b="1" i="0" u="none" strike="noStrike" baseline="0" dirty="0" smtClean="0">
                          <a:solidFill>
                            <a:srgbClr val="000000"/>
                          </a:solidFill>
                          <a:latin typeface="Arial"/>
                        </a:rPr>
                        <a:t> 2 Years</a:t>
                      </a:r>
                      <a:endParaRPr lang="en-US" sz="1600" b="1" i="0" u="none" strike="noStrike" dirty="0">
                        <a:solidFill>
                          <a:srgbClr val="000000"/>
                        </a:solidFill>
                        <a:latin typeface="Arial"/>
                      </a:endParaRPr>
                    </a:p>
                  </a:txBody>
                  <a:tcPr marL="0" marR="0" marT="0" marB="0" anchor="ctr"/>
                </a:tc>
                <a:tc>
                  <a:txBody>
                    <a:bodyPr/>
                    <a:lstStyle/>
                    <a:p>
                      <a:pPr marL="0" algn="ctr" defTabSz="914400" rtl="0" eaLnBrk="1" fontAlgn="t" latinLnBrk="0" hangingPunct="1"/>
                      <a:r>
                        <a:rPr lang="en-US" sz="1600" b="1" i="0" u="none" strike="noStrike" kern="1200" dirty="0" smtClean="0">
                          <a:solidFill>
                            <a:srgbClr val="000000"/>
                          </a:solidFill>
                          <a:latin typeface="Arial"/>
                          <a:ea typeface="+mn-ea"/>
                          <a:cs typeface="+mn-cs"/>
                        </a:rPr>
                        <a:t>GROWTH</a:t>
                      </a:r>
                    </a:p>
                    <a:p>
                      <a:pPr marL="0" algn="ctr" defTabSz="914400" rtl="0" eaLnBrk="1" fontAlgn="t" latinLnBrk="0" hangingPunct="1"/>
                      <a:r>
                        <a:rPr lang="en-US" sz="1600" b="1" i="0" u="none" strike="noStrike" kern="1200" dirty="0" smtClean="0">
                          <a:solidFill>
                            <a:srgbClr val="000000"/>
                          </a:solidFill>
                          <a:latin typeface="Arial"/>
                          <a:ea typeface="+mn-ea"/>
                          <a:cs typeface="+mn-cs"/>
                        </a:rPr>
                        <a:t>10 Years</a:t>
                      </a:r>
                      <a:endParaRPr lang="en-US" sz="1600" b="1" i="0" u="none" strike="noStrike" kern="1200" dirty="0">
                        <a:solidFill>
                          <a:srgbClr val="000000"/>
                        </a:solidFill>
                        <a:latin typeface="Arial"/>
                        <a:ea typeface="+mn-ea"/>
                        <a:cs typeface="+mn-cs"/>
                      </a:endParaRPr>
                    </a:p>
                  </a:txBody>
                  <a:tcPr anchor="ctr"/>
                </a:tc>
              </a:tr>
              <a:tr h="644355">
                <a:tc>
                  <a:txBody>
                    <a:bodyPr/>
                    <a:lstStyle/>
                    <a:p>
                      <a:pPr marL="0" marR="0" algn="l" defTabSz="914400" rtl="0" eaLnBrk="1" fontAlgn="b" latinLnBrk="0" hangingPunct="1">
                        <a:lnSpc>
                          <a:spcPct val="115000"/>
                        </a:lnSpc>
                        <a:spcBef>
                          <a:spcPts val="0"/>
                        </a:spcBef>
                        <a:spcAft>
                          <a:spcPts val="0"/>
                        </a:spcAft>
                      </a:pPr>
                      <a:r>
                        <a:rPr lang="en-US" sz="2000" b="0" kern="1200" dirty="0" smtClean="0">
                          <a:solidFill>
                            <a:srgbClr val="000000"/>
                          </a:solidFill>
                          <a:latin typeface="Arial"/>
                          <a:ea typeface="Calibri"/>
                          <a:cs typeface="Times New Roman"/>
                        </a:rPr>
                        <a:t>Trucks </a:t>
                      </a:r>
                      <a:r>
                        <a:rPr lang="en-US" sz="2000" b="0" kern="1200" dirty="0">
                          <a:solidFill>
                            <a:srgbClr val="000000"/>
                          </a:solidFill>
                          <a:latin typeface="Arial"/>
                          <a:ea typeface="Calibri"/>
                          <a:cs typeface="Times New Roman"/>
                        </a:rPr>
                        <a:t>Deployed in Place of Diesel</a:t>
                      </a:r>
                    </a:p>
                  </a:txBody>
                  <a:tcPr marL="0" marR="0" marT="0" marB="0" anchor="b"/>
                </a:tc>
                <a:tc>
                  <a:txBody>
                    <a:bodyPr/>
                    <a:lstStyle/>
                    <a:p>
                      <a:pPr algn="ctr" fontAlgn="b"/>
                      <a:r>
                        <a:rPr lang="en-US" sz="2000" b="0" i="0" u="none" strike="noStrike" dirty="0">
                          <a:solidFill>
                            <a:srgbClr val="000000"/>
                          </a:solidFill>
                          <a:latin typeface="Arial" pitchFamily="34" charset="0"/>
                          <a:cs typeface="Arial" pitchFamily="34" charset="0"/>
                        </a:rPr>
                        <a:t>550</a:t>
                      </a:r>
                    </a:p>
                  </a:txBody>
                  <a:tcPr marL="0" marR="0" marT="0" marB="0" anchor="ctr"/>
                </a:tc>
                <a:tc>
                  <a:txBody>
                    <a:bodyPr/>
                    <a:lstStyle/>
                    <a:p>
                      <a:pPr algn="ctr" fontAlgn="b"/>
                      <a:r>
                        <a:rPr lang="en-US" sz="2000" b="0" i="0" u="none" strike="noStrike" dirty="0" smtClean="0">
                          <a:solidFill>
                            <a:srgbClr val="000000"/>
                          </a:solidFill>
                          <a:latin typeface="Arial" pitchFamily="34" charset="0"/>
                          <a:cs typeface="Arial" pitchFamily="34" charset="0"/>
                        </a:rPr>
                        <a:t>5000</a:t>
                      </a:r>
                      <a:endParaRPr lang="en-US" sz="2000" b="0" i="0" u="none" strike="noStrike" dirty="0">
                        <a:solidFill>
                          <a:srgbClr val="000000"/>
                        </a:solidFill>
                        <a:latin typeface="Arial" pitchFamily="34" charset="0"/>
                        <a:cs typeface="Arial" pitchFamily="34" charset="0"/>
                      </a:endParaRPr>
                    </a:p>
                  </a:txBody>
                  <a:tcPr marL="0" marR="0" marT="0" marB="0" anchor="ctr"/>
                </a:tc>
              </a:tr>
              <a:tr h="662088">
                <a:tc>
                  <a:txBody>
                    <a:bodyPr/>
                    <a:lstStyle/>
                    <a:p>
                      <a:pPr marL="0" marR="0" algn="l" defTabSz="914400" rtl="0" eaLnBrk="1" fontAlgn="b" latinLnBrk="0" hangingPunct="1">
                        <a:lnSpc>
                          <a:spcPct val="115000"/>
                        </a:lnSpc>
                        <a:spcBef>
                          <a:spcPts val="0"/>
                        </a:spcBef>
                        <a:spcAft>
                          <a:spcPts val="0"/>
                        </a:spcAft>
                      </a:pPr>
                      <a:r>
                        <a:rPr lang="en-US" sz="2000" b="0" kern="1200" dirty="0" smtClean="0">
                          <a:solidFill>
                            <a:srgbClr val="000000"/>
                          </a:solidFill>
                          <a:latin typeface="Arial"/>
                          <a:ea typeface="Calibri"/>
                          <a:cs typeface="Times New Roman"/>
                        </a:rPr>
                        <a:t>Annual Diesel </a:t>
                      </a:r>
                      <a:r>
                        <a:rPr lang="en-US" sz="2000" b="0" kern="1200" dirty="0">
                          <a:solidFill>
                            <a:srgbClr val="000000"/>
                          </a:solidFill>
                          <a:latin typeface="Arial"/>
                          <a:ea typeface="Calibri"/>
                          <a:cs typeface="Times New Roman"/>
                        </a:rPr>
                        <a:t>Fuel Displaced </a:t>
                      </a:r>
                      <a:r>
                        <a:rPr lang="en-US" sz="2000" b="0" kern="1200" dirty="0" smtClean="0">
                          <a:solidFill>
                            <a:srgbClr val="000000"/>
                          </a:solidFill>
                          <a:latin typeface="Arial"/>
                          <a:ea typeface="Calibri"/>
                          <a:cs typeface="Times New Roman"/>
                        </a:rPr>
                        <a:t>(Gallons )</a:t>
                      </a:r>
                      <a:endParaRPr lang="en-US" sz="2000" b="0" kern="1200" dirty="0">
                        <a:solidFill>
                          <a:srgbClr val="000000"/>
                        </a:solidFill>
                        <a:latin typeface="Arial"/>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2000" b="0" dirty="0" smtClean="0">
                          <a:solidFill>
                            <a:srgbClr val="000000"/>
                          </a:solidFill>
                          <a:latin typeface="Arial"/>
                          <a:ea typeface="Calibri"/>
                          <a:cs typeface="Times New Roman"/>
                        </a:rPr>
                        <a:t>4 MM</a:t>
                      </a:r>
                      <a:endParaRPr lang="en-US" sz="20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0" dirty="0" smtClean="0">
                          <a:solidFill>
                            <a:srgbClr val="000000"/>
                          </a:solidFill>
                          <a:latin typeface="Arial"/>
                          <a:ea typeface="Calibri"/>
                          <a:cs typeface="Times New Roman"/>
                        </a:rPr>
                        <a:t>38 MM</a:t>
                      </a:r>
                      <a:endParaRPr lang="en-US" sz="2000" b="0" dirty="0">
                        <a:latin typeface="Calibri"/>
                        <a:ea typeface="Calibri"/>
                        <a:cs typeface="Times New Roman"/>
                      </a:endParaRPr>
                    </a:p>
                  </a:txBody>
                  <a:tcPr marL="68580" marR="68580" marT="0" marB="0" anchor="ctr"/>
                </a:tc>
              </a:tr>
              <a:tr h="528449">
                <a:tc>
                  <a:txBody>
                    <a:bodyPr/>
                    <a:lstStyle/>
                    <a:p>
                      <a:pPr marL="0" marR="0" algn="l" defTabSz="914400" rtl="0" eaLnBrk="1" fontAlgn="b" latinLnBrk="0" hangingPunct="1">
                        <a:lnSpc>
                          <a:spcPct val="115000"/>
                        </a:lnSpc>
                        <a:spcBef>
                          <a:spcPts val="0"/>
                        </a:spcBef>
                        <a:spcAft>
                          <a:spcPts val="0"/>
                        </a:spcAft>
                      </a:pPr>
                      <a:r>
                        <a:rPr lang="en-US" sz="2000" b="0" kern="1200" dirty="0" smtClean="0">
                          <a:solidFill>
                            <a:srgbClr val="000000"/>
                          </a:solidFill>
                          <a:latin typeface="Arial"/>
                          <a:ea typeface="Calibri"/>
                          <a:cs typeface="Times New Roman"/>
                        </a:rPr>
                        <a:t>Annual Natural </a:t>
                      </a:r>
                      <a:r>
                        <a:rPr lang="en-US" sz="2000" b="0" kern="1200" dirty="0">
                          <a:solidFill>
                            <a:srgbClr val="000000"/>
                          </a:solidFill>
                          <a:latin typeface="Arial"/>
                          <a:ea typeface="Calibri"/>
                          <a:cs typeface="Times New Roman"/>
                        </a:rPr>
                        <a:t>Gas Fuel Demand </a:t>
                      </a:r>
                    </a:p>
                  </a:txBody>
                  <a:tcPr marL="0" marR="0" marT="0" marB="0" anchor="b"/>
                </a:tc>
                <a:tc>
                  <a:txBody>
                    <a:bodyPr/>
                    <a:lstStyle/>
                    <a:p>
                      <a:pPr marL="0" marR="0" algn="ctr">
                        <a:lnSpc>
                          <a:spcPct val="115000"/>
                        </a:lnSpc>
                        <a:spcBef>
                          <a:spcPts val="0"/>
                        </a:spcBef>
                        <a:spcAft>
                          <a:spcPts val="0"/>
                        </a:spcAft>
                      </a:pPr>
                      <a:r>
                        <a:rPr lang="en-US" sz="2000" b="0" dirty="0" smtClean="0">
                          <a:solidFill>
                            <a:srgbClr val="000000"/>
                          </a:solidFill>
                          <a:latin typeface="Arial"/>
                          <a:ea typeface="Calibri"/>
                          <a:cs typeface="Times New Roman"/>
                        </a:rPr>
                        <a:t>0.6 Bcf</a:t>
                      </a:r>
                      <a:endParaRPr lang="en-US" sz="20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0" dirty="0" smtClean="0">
                          <a:solidFill>
                            <a:srgbClr val="000000"/>
                          </a:solidFill>
                          <a:latin typeface="Arial"/>
                          <a:ea typeface="Calibri"/>
                          <a:cs typeface="Times New Roman"/>
                        </a:rPr>
                        <a:t>6 Bcf</a:t>
                      </a:r>
                      <a:endParaRPr lang="en-US" sz="2000" b="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71468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rgbClr val="3366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693144EC90714493CB3750618803E1" ma:contentTypeVersion="0" ma:contentTypeDescription="Create a new document." ma:contentTypeScope="" ma:versionID="7c9c2501faae5065a81c17370ce6bd9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4C453D6-5828-497E-BB52-BBD32E8EF0A5}">
  <ds:schemaRefs>
    <ds:schemaRef ds:uri="http://schemas.microsoft.com/sharepoint/v3/contenttype/forms"/>
  </ds:schemaRefs>
</ds:datastoreItem>
</file>

<file path=customXml/itemProps2.xml><?xml version="1.0" encoding="utf-8"?>
<ds:datastoreItem xmlns:ds="http://schemas.openxmlformats.org/officeDocument/2006/customXml" ds:itemID="{ED8865C4-67D1-4B11-9CDD-92639F1E6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B6F7A46-2554-4774-86CE-A76243732414}">
  <ds:schemaRefs>
    <ds:schemaRef ds:uri="http://schemas.microsoft.com/office/2006/metadata/longProperties"/>
  </ds:schemaRefs>
</ds:datastoreItem>
</file>

<file path=customXml/itemProps4.xml><?xml version="1.0" encoding="utf-8"?>
<ds:datastoreItem xmlns:ds="http://schemas.openxmlformats.org/officeDocument/2006/customXml" ds:itemID="{5CD10F1B-8F3D-471C-AF1C-B46E9DED613F}">
  <ds:schemaRefs>
    <ds:schemaRef ds:uri="http://schemas.microsoft.com/office/2006/metadata/properties"/>
    <ds:schemaRef ds:uri="http://www.w3.org/XML/1998/namespace"/>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51129</TotalTime>
  <Words>1883</Words>
  <Application>Microsoft Office PowerPoint</Application>
  <PresentationFormat>On-screen Show (4:3)</PresentationFormat>
  <Paragraphs>288</Paragraphs>
  <Slides>21</Slides>
  <Notes>10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2_Default Design</vt:lpstr>
      <vt:lpstr>3_Default Design</vt:lpstr>
      <vt:lpstr>Opportunities for 2013 Natural Gas Vehicles and Continued Progress on the Texas Triangle  </vt:lpstr>
      <vt:lpstr>Pioneer Natural Resources</vt:lpstr>
      <vt:lpstr>Opportunities for 2013</vt:lpstr>
      <vt:lpstr>An Economic Engine for Texas</vt:lpstr>
      <vt:lpstr>Domestic &amp; Abundant</vt:lpstr>
      <vt:lpstr>Lower Prices</vt:lpstr>
      <vt:lpstr>CNG Pricing</vt:lpstr>
      <vt:lpstr>Texas Clean Transportation Triangle Estimated Project Benefits</vt:lpstr>
      <vt:lpstr>TX Clean Transportation Triangle – How It Started</vt:lpstr>
      <vt:lpstr>Unprecedented Planned Growth in Texas</vt:lpstr>
      <vt:lpstr>62 New Stations Planned (81 Existing)</vt:lpstr>
      <vt:lpstr>Next Steps:</vt:lpstr>
      <vt:lpstr>The Natural Gas Fueling Opportunity</vt:lpstr>
      <vt:lpstr>Critical Threshold</vt:lpstr>
      <vt:lpstr>Bold 10 Year TX NGV &amp; Demand Growth Goals</vt:lpstr>
      <vt:lpstr>Governors’ Memorandum Of Understanding  for Natural Gas Vehicles</vt:lpstr>
      <vt:lpstr>Award Details &amp; Next Steps</vt:lpstr>
      <vt:lpstr>Pioneer’s Commitment to Natural Gas Vehicles &amp; Engines</vt:lpstr>
      <vt:lpstr>About Compressed Natural Gas (CNG)</vt:lpstr>
      <vt:lpstr>About Liquefied Natural Gas (LNG)</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Betty Medlock</cp:lastModifiedBy>
  <cp:revision>984</cp:revision>
  <cp:lastPrinted>2012-10-30T16:40:59Z</cp:lastPrinted>
  <dcterms:created xsi:type="dcterms:W3CDTF">2005-01-18T17:16:29Z</dcterms:created>
  <dcterms:modified xsi:type="dcterms:W3CDTF">2013-02-12T17:09:51Z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MarkAsFinal">
    <vt:bool>true</vt:bool>
  </property>
</Properties>
</file>