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5" r:id="rId2"/>
    <p:sldId id="264" r:id="rId3"/>
    <p:sldId id="265" r:id="rId4"/>
    <p:sldId id="275" r:id="rId5"/>
    <p:sldId id="272" r:id="rId6"/>
    <p:sldId id="271" r:id="rId7"/>
    <p:sldId id="276" r:id="rId8"/>
    <p:sldId id="266" r:id="rId9"/>
    <p:sldId id="284" r:id="rId10"/>
    <p:sldId id="267" r:id="rId11"/>
    <p:sldId id="260" r:id="rId12"/>
    <p:sldId id="259" r:id="rId13"/>
    <p:sldId id="257" r:id="rId14"/>
    <p:sldId id="261" r:id="rId15"/>
    <p:sldId id="258" r:id="rId16"/>
    <p:sldId id="262" r:id="rId17"/>
    <p:sldId id="286" r:id="rId18"/>
    <p:sldId id="268" r:id="rId19"/>
    <p:sldId id="280" r:id="rId20"/>
    <p:sldId id="269" r:id="rId21"/>
    <p:sldId id="281" r:id="rId22"/>
    <p:sldId id="282" r:id="rId23"/>
    <p:sldId id="273" r:id="rId24"/>
    <p:sldId id="270" r:id="rId25"/>
    <p:sldId id="27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n%20Johnson\Desktop\Energy%20Workforce%20Char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n%20Johnson\Desktop\Energy%20Workforce%20Char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0"/>
          <a:lstStyle/>
          <a:p>
            <a:pPr>
              <a:defRPr/>
            </a:pPr>
            <a:r>
              <a:rPr lang="en-US" dirty="0"/>
              <a:t>Oil and Gas </a:t>
            </a:r>
            <a:r>
              <a:rPr lang="en-US" dirty="0" smtClean="0"/>
              <a:t>Employment </a:t>
            </a:r>
            <a:r>
              <a:rPr lang="en-US" dirty="0"/>
              <a:t>as a Share of Total</a:t>
            </a:r>
            <a:r>
              <a:rPr lang="en-US" baseline="0" dirty="0"/>
              <a:t> Texas </a:t>
            </a:r>
            <a:r>
              <a:rPr lang="en-US" baseline="0" dirty="0" smtClean="0"/>
              <a:t>Employment</a:t>
            </a:r>
            <a:endParaRPr lang="en-US" dirty="0"/>
          </a:p>
        </c:rich>
      </c:tx>
      <c:layout>
        <c:manualLayout>
          <c:xMode val="edge"/>
          <c:yMode val="edge"/>
          <c:x val="0.26108783399464169"/>
          <c:y val="1.64948453608247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182383859980984"/>
          <c:y val="0.16902800551992878"/>
          <c:w val="0.6906553250186801"/>
          <c:h val="0.74721289209478248"/>
        </c:manualLayout>
      </c:layout>
      <c:barChart>
        <c:barDir val="col"/>
        <c:grouping val="clustered"/>
        <c:varyColors val="0"/>
        <c:ser>
          <c:idx val="1"/>
          <c:order val="0"/>
          <c:tx>
            <c:v>Oil and Gas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'Summary Page'!$C$6:$E$6</c:f>
              <c:numCache>
                <c:formatCode>General</c:formatCode>
                <c:ptCount val="3"/>
                <c:pt idx="0">
                  <c:v>1992</c:v>
                </c:pt>
                <c:pt idx="1">
                  <c:v>1997</c:v>
                </c:pt>
                <c:pt idx="2">
                  <c:v>2012</c:v>
                </c:pt>
              </c:numCache>
            </c:numRef>
          </c:cat>
          <c:val>
            <c:numRef>
              <c:f>'Summary Page'!$C$11:$E$11</c:f>
              <c:numCache>
                <c:formatCode>#,##0</c:formatCode>
                <c:ptCount val="3"/>
                <c:pt idx="0">
                  <c:v>300533</c:v>
                </c:pt>
                <c:pt idx="1">
                  <c:v>295743</c:v>
                </c:pt>
                <c:pt idx="2">
                  <c:v>394800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65664"/>
        <c:axId val="83667584"/>
      </c:barChart>
      <c:catAx>
        <c:axId val="8366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3667584"/>
        <c:crosses val="autoZero"/>
        <c:auto val="1"/>
        <c:lblAlgn val="ctr"/>
        <c:lblOffset val="100"/>
        <c:noMultiLvlLbl val="0"/>
      </c:catAx>
      <c:valAx>
        <c:axId val="836675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Composite Oil &amp; Gas Employment Numbers</a:t>
                </a:r>
              </a:p>
            </c:rich>
          </c:tx>
          <c:layout>
            <c:manualLayout>
              <c:xMode val="edge"/>
              <c:yMode val="edge"/>
              <c:x val="6.456967030557214E-3"/>
              <c:y val="0.4426629867142900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3665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Production Tax Revenue to Total State</a:t>
            </a:r>
            <a:r>
              <a:rPr lang="en-US" baseline="0"/>
              <a:t> Tax Revenue</a:t>
            </a:r>
            <a:endParaRPr lang="en-US"/>
          </a:p>
        </c:rich>
      </c:tx>
      <c:layout>
        <c:manualLayout>
          <c:xMode val="edge"/>
          <c:yMode val="edge"/>
          <c:x val="0.27604117495388641"/>
          <c:y val="1.727861771058315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Production Tax Revenue</c:v>
          </c:tx>
          <c:spPr>
            <a:solidFill>
              <a:srgbClr val="10253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18%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'Summary Page'!$C$16:$E$16</c:f>
              <c:numCache>
                <c:formatCode>General</c:formatCode>
                <c:ptCount val="3"/>
                <c:pt idx="0">
                  <c:v>1982</c:v>
                </c:pt>
                <c:pt idx="1">
                  <c:v>1992</c:v>
                </c:pt>
                <c:pt idx="2">
                  <c:v>2011</c:v>
                </c:pt>
              </c:numCache>
            </c:numRef>
          </c:cat>
          <c:val>
            <c:numRef>
              <c:f>'Summary Page'!$C$20:$E$20</c:f>
              <c:numCache>
                <c:formatCode>"$"#,##0_);[Red]\("$"#,##0\)</c:formatCode>
                <c:ptCount val="3"/>
                <c:pt idx="0">
                  <c:v>1519.8000000000002</c:v>
                </c:pt>
                <c:pt idx="1">
                  <c:v>1009.8000000000001</c:v>
                </c:pt>
                <c:pt idx="2">
                  <c:v>2582.5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730432"/>
        <c:axId val="83732352"/>
      </c:barChart>
      <c:catAx>
        <c:axId val="8373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3732352"/>
        <c:crosses val="autoZero"/>
        <c:auto val="1"/>
        <c:lblAlgn val="ctr"/>
        <c:lblOffset val="100"/>
        <c:noMultiLvlLbl val="0"/>
      </c:catAx>
      <c:valAx>
        <c:axId val="837323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crossAx val="83730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BA29E0-E4CE-44C4-A88F-D1EDA9B037F5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6D4359-87F0-4235-ABAC-F7D9FA3AA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7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B73B83-C5B9-48E9-8D1D-5C341FAFC0A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6619D8-E497-4E98-9D84-E1BC94C1E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8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41345-984F-4350-9243-462002B2C0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D897-4B06-4F1A-9268-10D9950AD60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3A7C-2C50-46DC-A8E5-67A3ACD9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mdb.com/media/rm4211517696/tt2091473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 Overview of the Energy Industry in Texas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Presentation to the 2013 Legislative Summit</a:t>
            </a:r>
          </a:p>
          <a:p>
            <a:pPr algn="ctr">
              <a:buNone/>
            </a:pPr>
            <a:r>
              <a:rPr lang="en-US" sz="2000" dirty="0" smtClean="0"/>
              <a:t>Energy in Texas: Threats and Opportunities</a:t>
            </a:r>
          </a:p>
          <a:p>
            <a:pPr algn="ctr">
              <a:buNone/>
            </a:pPr>
            <a:r>
              <a:rPr lang="en-US" sz="2000" dirty="0" smtClean="0"/>
              <a:t>Austin, Texas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By:</a:t>
            </a:r>
          </a:p>
          <a:p>
            <a:pPr algn="ctr">
              <a:buNone/>
            </a:pPr>
            <a:r>
              <a:rPr lang="en-US" sz="2000" dirty="0" smtClean="0"/>
              <a:t>Bernard L. Weinstein, Ph.D.</a:t>
            </a:r>
          </a:p>
          <a:p>
            <a:pPr algn="ctr">
              <a:buNone/>
            </a:pPr>
            <a:r>
              <a:rPr lang="en-US" sz="2000" dirty="0" smtClean="0"/>
              <a:t>Maguire Energy Institute, Cox School of Business</a:t>
            </a:r>
          </a:p>
          <a:p>
            <a:pPr algn="ctr">
              <a:buNone/>
            </a:pPr>
            <a:r>
              <a:rPr lang="en-US" sz="2000" dirty="0" smtClean="0"/>
              <a:t>Southern Methodist University</a:t>
            </a:r>
          </a:p>
          <a:p>
            <a:pPr algn="ctr">
              <a:buNone/>
            </a:pPr>
            <a:r>
              <a:rPr lang="en-US" sz="2000" dirty="0" smtClean="0"/>
              <a:t>Dallas, Texas</a:t>
            </a:r>
          </a:p>
          <a:p>
            <a:pPr algn="ctr"/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February 4, 2013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ergytomorrow.org/images/uploads/crude_oil_prod_f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391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4" y="-31423"/>
            <a:ext cx="9168354" cy="688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3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1" y="0"/>
            <a:ext cx="911003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090" cy="6857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3048000" y="609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Economic Impacts of Energy Industry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16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0"/>
            <a:ext cx="7696200" cy="1143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1600" dirty="0" smtClean="0">
                <a:latin typeface="Arial Narrow" pitchFamily="34" charset="0"/>
              </a:rPr>
              <a:t>Oil and Gas payrolls have grown 33% since 1997 compared to total nonfarm payrolls in Texas, which have grown 15% in that same time period</a:t>
            </a:r>
            <a:endParaRPr lang="en-US" sz="1600" dirty="0">
              <a:latin typeface="Arial Narrow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752858"/>
              </p:ext>
            </p:extLst>
          </p:nvPr>
        </p:nvGraphicFramePr>
        <p:xfrm>
          <a:off x="685800" y="304800"/>
          <a:ext cx="77533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507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6007"/>
            <a:ext cx="8577263" cy="686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7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015258"/>
              </p:ext>
            </p:extLst>
          </p:nvPr>
        </p:nvGraphicFramePr>
        <p:xfrm>
          <a:off x="609600" y="457200"/>
          <a:ext cx="76390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334000"/>
            <a:ext cx="7696200" cy="11430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1600" dirty="0" smtClean="0">
                <a:latin typeface="Arial Narrow" pitchFamily="34" charset="0"/>
              </a:rPr>
              <a:t>Oil and Gas production taxes have grown 156% since 1992 compared to total taxes collected in the state of Texas, which have grown 145% in that same time period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/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Production tax revenue has increased from $1 billion in 1992 to over $2.5 billion at of the end of 2011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/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Note: Does not include $1.35 billion in sales taxes paid by energy industry in 2011. </a:t>
            </a:r>
            <a:endParaRPr 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3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Challenges and Opportunities </a:t>
            </a:r>
            <a:endParaRPr lang="en-US" sz="4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images.huffingtonpost.com/gadgets/slideshows/234188/slide_234188_1126327_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-685800"/>
            <a:ext cx="11430000" cy="882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tistsagainstfracking.com/wordpress/wp-content/uploads/Fenton_NYTimes_F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8001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mised Land Po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3165"/>
            <a:ext cx="5486400" cy="6498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dallasnews.com/incoming/20130127-cleanair.jpg.ece/BINARY/w620x413/clean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8486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457200"/>
            <a:ext cx="321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Air Quality Issue #1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exassharon.com/wp-content/uploads/2013/01/flares_at_night_circ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010400" cy="53911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22594" y="284085"/>
            <a:ext cx="300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Air Quality Issue #2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http://media.economist.com/sites/default/files/images/print-edition/20110806_BBP0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924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image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705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ttp://digital.olivesoftware.com/Olive/ODE/DallasMorningNews/server/GetContent.asp?checksum=d310273c-76be-4123-9ff5-f3a66d8dc252%3B2A93252816F61A551746EEA00E53E535&amp;contentsrc=primitive&amp;dochref=DMN%2F2012%2F10%2F24&amp;entityid=Pc04109&amp;pageno=41&amp;chunkid=Pc04109&amp;repformat=1.0&amp;primid=Pc0410900&amp;imgext=jpg&amp;type=Content&amp;for=primi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781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aph of Annual U.S. net exports of total petroleum products, 1949-2011, as described in the articl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bweinstein\My Documents\My Pictures\Carbon Emissions 1992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807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nhattan-institute.org/assets/images/pgi_01_fig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205.254.135.24/oil_gas/rpd/shale_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"/>
            <a:ext cx="10210800" cy="736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phics8.nytimes.com/images/2010/08/30/business/30deep-graphic2/30deep-graphic2-popu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410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172</Words>
  <Application>Microsoft Office PowerPoint</Application>
  <PresentationFormat>On-screen Show (4:3)</PresentationFormat>
  <Paragraphs>35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An Overview of the Energy Industry in Texas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Oil and Gas payrolls have grown 33% since 1997 compared to total nonfarm payrolls in Texas, which have grown 15% in that same time period</vt:lpstr>
      <vt:lpstr>PowerPoint Presentation</vt:lpstr>
      <vt:lpstr>Oil and Gas production taxes have grown 156% since 1992 compared to total taxes collected in the state of Texas, which have grown 145% in that same time period  Production tax revenue has increased from $1 billion in 1992 to over $2.5 billion at of the end of 2011  Note: Does not include $1.35 billion in sales taxes paid by energy industry in 2011.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bweinstein</dc:creator>
  <cp:lastModifiedBy>Betty Medlock</cp:lastModifiedBy>
  <cp:revision>25</cp:revision>
  <dcterms:created xsi:type="dcterms:W3CDTF">2013-01-31T17:52:21Z</dcterms:created>
  <dcterms:modified xsi:type="dcterms:W3CDTF">2013-02-12T17:16:03Z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