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311" r:id="rId3"/>
    <p:sldId id="310" r:id="rId4"/>
    <p:sldId id="301" r:id="rId5"/>
    <p:sldId id="307" r:id="rId6"/>
    <p:sldId id="308" r:id="rId7"/>
    <p:sldId id="304" r:id="rId8"/>
    <p:sldId id="303" r:id="rId9"/>
    <p:sldId id="305" r:id="rId10"/>
    <p:sldId id="314" r:id="rId11"/>
    <p:sldId id="315" r:id="rId12"/>
    <p:sldId id="326" r:id="rId13"/>
    <p:sldId id="267" r:id="rId14"/>
    <p:sldId id="302" r:id="rId15"/>
    <p:sldId id="323" r:id="rId16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C2B"/>
    <a:srgbClr val="067600"/>
    <a:srgbClr val="08396E"/>
    <a:srgbClr val="3319F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7914" autoAdjust="0"/>
  </p:normalViewPr>
  <p:slideViewPr>
    <p:cSldViewPr>
      <p:cViewPr>
        <p:scale>
          <a:sx n="80" d="100"/>
          <a:sy n="80" d="100"/>
        </p:scale>
        <p:origin x="-2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CFEF6-407E-454F-BEFA-39468D249032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759825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2539-85DD-4F93-8BA8-062F4D993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8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78B9CF9E-AEC0-4C91-8AEF-B96092B92BB7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18C38B68-BFCF-445C-A2EE-92568B296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7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8B68-BFCF-445C-A2EE-92568B2963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8B68-BFCF-445C-A2EE-92568B2963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1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C77F-8D3A-48D1-8BBC-326781FD9405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8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C8F-6AA6-41E6-AC7D-BC5F33BB3AD3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5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3D2E-6CF3-4450-AC2E-8BEC348977EA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8FA-4F2F-442E-A37E-31732A2FCD74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D21B6B6-DEF7-424D-98E4-A329FF4C7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5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6A39-C610-4420-B874-2E3876090201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7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BD5E-AF34-4535-A49C-54E0A51AF97C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E75-7FB5-461E-A2A4-EED8247C2165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7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C29-4DEE-4964-8A1F-5185D25D35DE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F31B-7AA5-48AD-9EBB-6E9074081DF6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58A-F081-4032-89E4-A50453A92D59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1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1502-FB45-4720-829A-B002FDFFABE7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CD0A-1375-48F9-916B-9AA48413AF18}" type="datetime1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B6B6-DEF7-424D-98E4-A329FF4C7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9.wmf"/><Relationship Id="rId21" Type="http://schemas.openxmlformats.org/officeDocument/2006/relationships/image" Target="../media/image26.jpe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wmf"/><Relationship Id="rId24" Type="http://schemas.openxmlformats.org/officeDocument/2006/relationships/image" Target="../media/image29.jpeg"/><Relationship Id="rId5" Type="http://schemas.openxmlformats.org/officeDocument/2006/relationships/image" Target="../media/image11.jpeg"/><Relationship Id="rId15" Type="http://schemas.openxmlformats.org/officeDocument/2006/relationships/hyperlink" Target="http://www.leviton.com/OA_HTML/ibeCZzpHome.jsp?minisite=10026&amp;respid=22372" TargetMode="Externa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6.wmf"/><Relationship Id="rId19" Type="http://schemas.openxmlformats.org/officeDocument/2006/relationships/image" Target="../media/image24.png"/><Relationship Id="rId31" Type="http://schemas.openxmlformats.org/officeDocument/2006/relationships/image" Target="../media/image34.gif"/><Relationship Id="rId4" Type="http://schemas.openxmlformats.org/officeDocument/2006/relationships/image" Target="../media/image10.jpeg"/><Relationship Id="rId9" Type="http://schemas.openxmlformats.org/officeDocument/2006/relationships/image" Target="../media/image15.wmf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g"/><Relationship Id="rId7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search.yahoo.com/images/view;_ylt=A0PDoKrDb2BQsksAITyJzbkF;_ylu=X3oDMTBlMTQ4cGxyBHNlYwNzcgRzbGsDaW1n?back=http://images.search.yahoo.com/search/images?p=counterfeit+circuit&amp;n=30&amp;ei=utf-8&amp;fr=yfp-t-701&amp;tab=organic&amp;ri=30&amp;w=377&amp;h=352&amp;imgurl=www.frontierlighting.net/wp-content/uploads/2011/11/Counterfeit-Extension-Cords.jpg&amp;rurl=http://www.frontierlighting.net/2011/11/the-ultimate-identity-theft-ring/&amp;size=20.9+KB&amp;name=Counterfeit+Extension+Cords+300x280+The+Ultimate+Identity+Theft+Ring&amp;p=counterfeit+circuit&amp;oid=94ccf1678834511403cba5862bc3dba3&amp;fr2=&amp;fr=yfp-t-701&amp;tt=Counterfeit+Extension+Cords+300x280+The+Ultimate+Identity+Theft+Ring&amp;b=0&amp;ni=112&amp;no=30&amp;ts=&amp;tab=organic&amp;sigr=129gr177u&amp;sigb=13fsb9aqj&amp;sigi=12jbkb5p7&amp;.crumb=ZnkUBJ6AsVf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5595" r="8477" b="7602"/>
          <a:stretch/>
        </p:blipFill>
        <p:spPr>
          <a:xfrm flipH="1" flipV="1">
            <a:off x="850266" y="1114424"/>
            <a:ext cx="8319765" cy="574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440" y="6400800"/>
            <a:ext cx="9148439" cy="485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5595" r="8477" b="7602"/>
          <a:stretch/>
        </p:blipFill>
        <p:spPr>
          <a:xfrm flipH="1">
            <a:off x="-4440" y="1114425"/>
            <a:ext cx="8319765" cy="5771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600200" cy="918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59" r="7687" b="16367"/>
          <a:stretch/>
        </p:blipFill>
        <p:spPr>
          <a:xfrm>
            <a:off x="7020249" y="2759661"/>
            <a:ext cx="2149782" cy="4126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5" b="98814" l="3895" r="93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9745"/>
            <a:ext cx="3214858" cy="27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5" y="6381744"/>
            <a:ext cx="738190" cy="423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29" y="0"/>
            <a:ext cx="3206223" cy="130585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92654" y="1676400"/>
            <a:ext cx="7348535" cy="460677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Intellectual Property Right seizures in 2011 increased by 24%, a </a:t>
            </a:r>
            <a:r>
              <a:rPr lang="en-US" sz="2400" u="sng" dirty="0" smtClean="0">
                <a:latin typeface="Gill Sans MT" pitchFamily="34" charset="0"/>
              </a:rPr>
              <a:t>325% increase over the past decade</a:t>
            </a:r>
            <a:r>
              <a:rPr lang="en-US" sz="2400" dirty="0" smtClean="0">
                <a:latin typeface="Gill Sans MT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Consumer Safety and Critical Technology seizures increased by 44% in 2011. Consumer electronics/devices represented 22% of these seizures.</a:t>
            </a: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u="sng" dirty="0" smtClean="0">
                <a:latin typeface="Gill Sans MT" pitchFamily="34" charset="0"/>
              </a:rPr>
              <a:t>Consumer electronics/devices were the top commodity seized in 2011</a:t>
            </a:r>
            <a:r>
              <a:rPr lang="en-US" sz="2400" dirty="0" smtClean="0">
                <a:latin typeface="Gill Sans MT" pitchFamily="34" charset="0"/>
              </a:rPr>
              <a:t>, with the value of seizures increasing by 16%.</a:t>
            </a:r>
            <a:r>
              <a:rPr lang="en-US" sz="2400" dirty="0">
                <a:latin typeface="Gill Sans MT" pitchFamily="34" charset="0"/>
              </a:rPr>
              <a:t> </a:t>
            </a:r>
            <a:endParaRPr lang="en-US" sz="2400" dirty="0" smtClean="0">
              <a:latin typeface="Gill Sans MT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22219" b="8115"/>
          <a:stretch/>
        </p:blipFill>
        <p:spPr>
          <a:xfrm>
            <a:off x="7522139" y="2133599"/>
            <a:ext cx="1388949" cy="33721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871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Situation Analysis</a:t>
            </a:r>
          </a:p>
        </p:txBody>
      </p:sp>
    </p:spTree>
    <p:extLst>
      <p:ext uri="{BB962C8B-B14F-4D97-AF65-F5344CB8AC3E}">
        <p14:creationId xmlns:p14="http://schemas.microsoft.com/office/powerpoint/2010/main" val="24085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5" y="6381744"/>
            <a:ext cx="738190" cy="423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29" y="0"/>
            <a:ext cx="3206223" cy="130585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247479" y="3200400"/>
            <a:ext cx="8505231" cy="9906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It </a:t>
            </a:r>
            <a:r>
              <a:rPr lang="en-US" sz="2400" dirty="0">
                <a:latin typeface="Gill Sans MT" pitchFamily="34" charset="0"/>
              </a:rPr>
              <a:t>is estimated that the circuit breaker industry alone lost </a:t>
            </a:r>
            <a:r>
              <a:rPr lang="en-US" sz="2400" u="sng" dirty="0">
                <a:latin typeface="Gill Sans MT" pitchFamily="34" charset="0"/>
              </a:rPr>
              <a:t>$125,000,000 in the U.S. </a:t>
            </a:r>
            <a:r>
              <a:rPr lang="en-US" sz="2400" dirty="0">
                <a:latin typeface="Gill Sans MT" pitchFamily="34" charset="0"/>
              </a:rPr>
              <a:t>and $200,000,000+ worldwide over the last 5 years. </a:t>
            </a:r>
            <a:endParaRPr lang="en-US" sz="2400" dirty="0" smtClean="0">
              <a:latin typeface="Gill Sans MT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It is estimated that Mexico's electrical market is made up of </a:t>
            </a:r>
            <a:r>
              <a:rPr lang="en-US" sz="2400" u="sng" dirty="0">
                <a:latin typeface="Gill Sans MT" pitchFamily="34" charset="0"/>
              </a:rPr>
              <a:t>70%+ counterfeit </a:t>
            </a:r>
            <a:r>
              <a:rPr lang="en-US" sz="2400" u="sng" dirty="0" smtClean="0">
                <a:latin typeface="Gill Sans MT" pitchFamily="34" charset="0"/>
              </a:rPr>
              <a:t>devices</a:t>
            </a:r>
            <a:r>
              <a:rPr lang="en-US" sz="2400" dirty="0" smtClean="0">
                <a:latin typeface="Gill Sans MT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Estimates are similar in the middle east and Asia </a:t>
            </a:r>
            <a:endParaRPr lang="en-US" sz="2400" dirty="0">
              <a:latin typeface="Gill Sans MT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endParaRPr lang="en-US" sz="2400" dirty="0">
              <a:latin typeface="Gill Sans MT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871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Situation Analysis</a:t>
            </a:r>
          </a:p>
        </p:txBody>
      </p:sp>
      <p:pic>
        <p:nvPicPr>
          <p:cNvPr id="17" name="Picture 7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88" y="3838353"/>
            <a:ext cx="2294483" cy="22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" y="391319"/>
            <a:ext cx="556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 Questions 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1" y="0"/>
            <a:ext cx="3206223" cy="130585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06769" y="1524000"/>
            <a:ext cx="8503831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Ways counterfeits can get into the </a:t>
            </a:r>
            <a:r>
              <a:rPr lang="en-US" sz="2400" dirty="0" smtClean="0"/>
              <a:t>channel…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“Grey Market”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“Excess inventory”  (pricing breaks)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Fake </a:t>
            </a:r>
            <a:r>
              <a:rPr lang="en-US" sz="2400" dirty="0"/>
              <a:t>certification </a:t>
            </a:r>
            <a:r>
              <a:rPr lang="en-US" sz="2400" dirty="0" smtClean="0"/>
              <a:t>marks/not certified for use in all markets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Not doing diligence/trusted supplier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(Don’t know what you don’t know)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Repurposing/reclassifying </a:t>
            </a:r>
            <a:r>
              <a:rPr lang="en-US" sz="2400" dirty="0"/>
              <a:t>product (not for intended </a:t>
            </a:r>
            <a:r>
              <a:rPr lang="en-US" sz="2400" dirty="0" smtClean="0"/>
              <a:t>use)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Commingling legitimate product with counterfeits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Distributors </a:t>
            </a:r>
            <a:r>
              <a:rPr lang="en-US" sz="2400" dirty="0"/>
              <a:t>going outside of normal </a:t>
            </a:r>
            <a:r>
              <a:rPr lang="en-US" sz="2400" dirty="0" smtClean="0"/>
              <a:t>channel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(Product or brand specific need)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3820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5" b="98814" l="3895" r="93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61" y="4191000"/>
            <a:ext cx="2337112" cy="20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1" y="0"/>
            <a:ext cx="3206223" cy="130585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02692" y="1471921"/>
            <a:ext cx="7448550" cy="4419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ESFI will serve as the unbiased and unified voice, drawing the correlation between safety and reliability.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Build on existing programs, insulating brands and marks from being associated with unsafe counterfeit products.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Work with consumer, industry, association, and government stakeholders using a sustained and multifaceted approach, focused on HEALTH AND SAFETY.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A global perspective; cultivating relationships with international law enforcement, industry, and government partners.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13">
            <a:off x="7342759" y="2775925"/>
            <a:ext cx="1569260" cy="212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2587" y="482927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ESFI Operation A.C.T. Strategy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637"/>
            <a:ext cx="89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6934200" y="6370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21B6B6-DEF7-424D-98E4-A329FF4C777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6372063"/>
            <a:ext cx="8255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6934200" y="6416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21B6B6-DEF7-424D-98E4-A329FF4C777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3" name="Picture 3" descr="C:\Users\bbrenner\AppData\Local\Microsoft\Windows\Temporary Internet Files\Content.Outlook\011BWD36\NCPC_Burned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5720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Jasper-CallE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3733800"/>
            <a:ext cx="3679031" cy="26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54453" cy="839391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Contact Information:</a:t>
            </a:r>
          </a:p>
        </p:txBody>
      </p:sp>
      <p:sp>
        <p:nvSpPr>
          <p:cNvPr id="34820" name="Text Box 3"/>
          <p:cNvSpPr txBox="1">
            <a:spLocks/>
          </p:cNvSpPr>
          <p:nvPr/>
        </p:nvSpPr>
        <p:spPr bwMode="auto">
          <a:xfrm>
            <a:off x="5111739" y="1660922"/>
            <a:ext cx="3921250" cy="221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BFB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spcBef>
                <a:spcPts val="281"/>
              </a:spcBef>
              <a:spcAft>
                <a:spcPts val="281"/>
              </a:spcAft>
            </a:pPr>
            <a:r>
              <a:rPr lang="en-US" sz="2400" b="1" dirty="0">
                <a:latin typeface="Gungsuh" pitchFamily="18" charset="-127"/>
                <a:ea typeface="Gungsuh" pitchFamily="18" charset="-127"/>
              </a:rPr>
              <a:t>Brett Brenner</a:t>
            </a:r>
          </a:p>
          <a:p>
            <a:pPr eaLnBrk="1" hangingPunct="1">
              <a:spcBef>
                <a:spcPts val="281"/>
              </a:spcBef>
              <a:spcAft>
                <a:spcPts val="281"/>
              </a:spcAft>
            </a:pPr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President</a:t>
            </a:r>
          </a:p>
          <a:p>
            <a:pPr eaLnBrk="1" hangingPunct="1">
              <a:spcBef>
                <a:spcPts val="281"/>
              </a:spcBef>
              <a:spcAft>
                <a:spcPts val="281"/>
              </a:spcAft>
            </a:pPr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(703) 841-3296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  <a:p>
            <a:pPr eaLnBrk="1" hangingPunct="1">
              <a:spcBef>
                <a:spcPts val="281"/>
              </a:spcBef>
              <a:spcAft>
                <a:spcPts val="281"/>
              </a:spcAft>
            </a:pPr>
            <a:r>
              <a:rPr lang="en-US" sz="2400" dirty="0">
                <a:latin typeface="Gungsuh" pitchFamily="18" charset="-127"/>
                <a:ea typeface="Gungsuh" pitchFamily="18" charset="-127"/>
              </a:rPr>
              <a:t>Bre_Brenner@esfi.org</a:t>
            </a:r>
          </a:p>
          <a:p>
            <a:pPr eaLnBrk="1" hangingPunct="1">
              <a:spcBef>
                <a:spcPts val="281"/>
              </a:spcBef>
              <a:spcAft>
                <a:spcPts val="281"/>
              </a:spcAft>
            </a:pPr>
            <a:r>
              <a:rPr lang="en-US" sz="2400" b="1" dirty="0">
                <a:latin typeface="Gungsuh" pitchFamily="18" charset="-127"/>
                <a:ea typeface="Gungsuh" pitchFamily="18" charset="-127"/>
              </a:rPr>
              <a:t>www.ESFI.org</a:t>
            </a:r>
          </a:p>
        </p:txBody>
      </p:sp>
      <p:pic>
        <p:nvPicPr>
          <p:cNvPr id="34821" name="Picture 11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8" y="1747011"/>
            <a:ext cx="4983711" cy="45134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3080"/>
            <a:ext cx="556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Electrical Safety Foundation Intl.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1" y="0"/>
            <a:ext cx="3206223" cy="130585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078815" cy="3063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latin typeface="Gill Sans MT" pitchFamily="34" charset="0"/>
              </a:rPr>
              <a:t>The Electrical Safety Foundation International (ESFI) is the premier non-profit </a:t>
            </a:r>
            <a:r>
              <a:rPr lang="en-US" sz="2400" dirty="0" smtClean="0">
                <a:latin typeface="Gill Sans MT" pitchFamily="34" charset="0"/>
              </a:rPr>
              <a:t>501(c)3organization </a:t>
            </a:r>
            <a:r>
              <a:rPr lang="en-US" sz="2400" dirty="0">
                <a:latin typeface="Gill Sans MT" pitchFamily="34" charset="0"/>
              </a:rPr>
              <a:t>dedicated exclusively to promoting electrical safety at home and in the workplace through education, awareness and advocacy.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Gill Sans MT" pitchFamily="34" charset="0"/>
              </a:rPr>
              <a:t>Founded in 1994 as a cooperative effort by the National Electrical Manufacturers Association (NEMA), </a:t>
            </a:r>
            <a:r>
              <a:rPr lang="en-US" sz="2400" dirty="0" smtClean="0">
                <a:latin typeface="Gill Sans MT" pitchFamily="34" charset="0"/>
              </a:rPr>
              <a:t>Underwriters </a:t>
            </a:r>
            <a:r>
              <a:rPr lang="en-US" sz="2400" dirty="0">
                <a:latin typeface="Gill Sans MT" pitchFamily="34" charset="0"/>
              </a:rPr>
              <a:t>Laboratories (UL), and the U.S. Consumer Product Safety Commission (CPSC</a:t>
            </a:r>
            <a:r>
              <a:rPr lang="en-US" sz="2400" dirty="0" smtClean="0">
                <a:latin typeface="Gill Sans MT" pitchFamily="34" charset="0"/>
              </a:rPr>
              <a:t>).</a:t>
            </a:r>
            <a:endParaRPr lang="en-US" sz="2400" dirty="0">
              <a:latin typeface="Gill Sans MT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76" y="4332533"/>
            <a:ext cx="2295159" cy="1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79" y="4698373"/>
            <a:ext cx="6395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 ESFI an </a:t>
            </a:r>
            <a:r>
              <a:rPr lang="en-US" sz="2400" dirty="0">
                <a:latin typeface="Gill Sans MT" pitchFamily="34" charset="0"/>
              </a:rPr>
              <a:t>international presence </a:t>
            </a:r>
            <a:r>
              <a:rPr lang="en-US" sz="2400" dirty="0" smtClean="0">
                <a:latin typeface="Gill Sans MT" pitchFamily="34" charset="0"/>
              </a:rPr>
              <a:t>and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175" y="5029200"/>
            <a:ext cx="6019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voice with affiliates in Canada and Mexico. 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3820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3" y="4017125"/>
            <a:ext cx="1166617" cy="6308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9"/>
          <p:cNvSpPr txBox="1">
            <a:spLocks/>
          </p:cNvSpPr>
          <p:nvPr/>
        </p:nvSpPr>
        <p:spPr bwMode="auto">
          <a:xfrm>
            <a:off x="419695" y="1500187"/>
            <a:ext cx="3696891" cy="51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BFB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Federal and Local Govt. 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Utilities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Insurers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Certification Labs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Code Making Bodies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Associations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Manufacturers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Distributors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Retailers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Fire Service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/>
              <a:t>Educators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Contractors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Children</a:t>
            </a:r>
          </a:p>
        </p:txBody>
      </p:sp>
      <p:sp>
        <p:nvSpPr>
          <p:cNvPr id="9" name="Up-Down Arrow 8"/>
          <p:cNvSpPr/>
          <p:nvPr/>
        </p:nvSpPr>
        <p:spPr bwMode="auto">
          <a:xfrm rot="200292">
            <a:off x="2764762" y="578003"/>
            <a:ext cx="884810" cy="6041699"/>
          </a:xfrm>
          <a:prstGeom prst="upDownArrow">
            <a:avLst/>
          </a:prstGeom>
          <a:solidFill>
            <a:srgbClr val="FFC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lIns="64291" tIns="32146" rIns="64291" bIns="32146"/>
          <a:lstStyle/>
          <a:p>
            <a:pPr>
              <a:defRPr/>
            </a:pPr>
            <a:endParaRPr lang="en-US" dirty="0"/>
          </a:p>
        </p:txBody>
      </p:sp>
      <p:pic>
        <p:nvPicPr>
          <p:cNvPr id="26629" name="Picture 2" descr="http://rds.yahoo.com/_ylt=A0PDoX1PhhxOcE8AXI2jzbkF/SIG=13g2rgequ/EXP=1310521039/**http%3a/business-ethics.com/wp-content/uploads/2010/11/Social-Media_shutterstock_36187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2" y="1500187"/>
            <a:ext cx="516805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7088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1" y="0"/>
            <a:ext cx="3206223" cy="13058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412" y="391319"/>
            <a:ext cx="556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Supply Channel Influence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60" y="3915221"/>
            <a:ext cx="1735931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56" y="2521522"/>
            <a:ext cx="2332881" cy="7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logo-canadian-standards-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44" y="3179044"/>
            <a:ext cx="1875234" cy="10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NECA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1" y="5357813"/>
            <a:ext cx="1446609" cy="92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ibew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9" y="4171055"/>
            <a:ext cx="1080492" cy="11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2732485"/>
            <a:ext cx="1147465" cy="11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3375422"/>
            <a:ext cx="1799332" cy="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3" y="4971604"/>
            <a:ext cx="1983507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830586"/>
            <a:ext cx="6433840" cy="32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4022600"/>
            <a:ext cx="1660922" cy="7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59" y="2571751"/>
            <a:ext cx="1553766" cy="6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3911203"/>
            <a:ext cx="1768078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logo_nem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786063"/>
            <a:ext cx="1553766" cy="3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leviton_logo-new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1737456"/>
            <a:ext cx="1896011" cy="6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logo_interte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321844"/>
            <a:ext cx="1446609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Home_Depo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805363"/>
            <a:ext cx="1302544" cy="13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19"/>
          <p:cNvSpPr>
            <a:spLocks/>
          </p:cNvSpPr>
          <p:nvPr/>
        </p:nvSpPr>
        <p:spPr bwMode="auto">
          <a:xfrm>
            <a:off x="8108156" y="5732859"/>
            <a:ext cx="182737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BFB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4596" name="Picture 20" descr="APPA 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518547"/>
            <a:ext cx="2518172" cy="6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NRECA LOGO_acrony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5518547"/>
            <a:ext cx="1928813" cy="5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72" y="3321844"/>
            <a:ext cx="1606228" cy="6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BFB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9" name="Picture 23" descr="NFPA%2520logo%2520smal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5036344"/>
            <a:ext cx="1125141" cy="11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6" descr="4abb_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6" y="1741289"/>
            <a:ext cx="139303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7" descr="schnieder-logo-upraven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776267"/>
            <a:ext cx="1922115" cy="8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8" descr="tn_GE_logo_l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8" y="3964781"/>
            <a:ext cx="1058168" cy="10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9" descr="logo_hubbell_550x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1768078"/>
            <a:ext cx="1500188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30" descr="WESCO%2520Log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6" y="1500188"/>
            <a:ext cx="1272480" cy="12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2" descr="Image Detail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41" y="1612925"/>
            <a:ext cx="1457771" cy="8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1" y="0"/>
            <a:ext cx="3206223" cy="130585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1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71" y="391319"/>
            <a:ext cx="55407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Leveraging ESFI Supporters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Detail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48" y="2484035"/>
            <a:ext cx="1288082" cy="7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0" y="-1"/>
            <a:ext cx="3206223" cy="1305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525" y="0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566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Health and Safety Impact</a:t>
            </a:r>
          </a:p>
        </p:txBody>
      </p:sp>
      <p:pic>
        <p:nvPicPr>
          <p:cNvPr id="5124" name="Picture 4" descr="http://1.bp.blogspot.com/_ykjRNAoyGiA/TA2-LcOk7uI/AAAAAAAAAII/XlZ1rw132_I/s1600/image00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74" y="1343956"/>
            <a:ext cx="2971800" cy="22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www.bbc.co.uk/worldservice/specials/images/1134_crime/511220_300_cig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74" y="1343956"/>
            <a:ext cx="2764426" cy="27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ccessrx.com/blog/wp-content/uploads/2012/05/fake-v-real-viag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1" y="3744204"/>
            <a:ext cx="2798619" cy="26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http://rpmedia.ask.com/ts?u=/wikipedia/commons/thumb/5/54/Counterfeit_toothpaste.jpg/118px-Counterfeit_toothpas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8939"/>
            <a:ext cx="2802526" cy="28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safebraking.com/wp-content/uploads/2012/06/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343955"/>
            <a:ext cx="4061013" cy="50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0" y="-1"/>
            <a:ext cx="3206223" cy="1305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525" y="0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566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Industry Counterfeits</a:t>
            </a:r>
          </a:p>
        </p:txBody>
      </p:sp>
      <p:pic>
        <p:nvPicPr>
          <p:cNvPr id="6145" name="Picture 1" descr="http://www.galvanelectrical.com/images/CounterfeitRod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6" y="1428749"/>
            <a:ext cx="34998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onstercable.com/counterfeit/images/products/cable_cro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57" y="2717813"/>
            <a:ext cx="4312444" cy="36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s4.mm.bing.net/images/thumbnail.aspx?q=4840854063154351&amp;id=214e6c31a11f40e235889f223c3556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01" y="3657600"/>
            <a:ext cx="2728680" cy="25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://jscms.jrn.columbia.edu/cns/2008-03-04/delevingne-nastyknockoffs/Powercords.jpg/ass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38274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0" y="-1"/>
            <a:ext cx="3206223" cy="1305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525" y="0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http://www.chrismak.com/ebay_images/comparison_pk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0" y="1417174"/>
            <a:ext cx="6172199" cy="48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cellpacksolutions.com/wp-content/uploads/2011/07/counterfeit-duracell-batteries-2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0" y="410864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arm2.staticflickr.com/1216/1436274468_1b2417b388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0" y="169134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7566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Industry Counterfeits</a:t>
            </a:r>
          </a:p>
        </p:txBody>
      </p:sp>
    </p:spTree>
    <p:extLst>
      <p:ext uri="{BB962C8B-B14F-4D97-AF65-F5344CB8AC3E}">
        <p14:creationId xmlns:p14="http://schemas.microsoft.com/office/powerpoint/2010/main" val="3854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0" y="-1"/>
            <a:ext cx="3206223" cy="1305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525" y="0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" name="Picture 1" descr="http://www.ezdiyelectricity.com/images/productrecalls/breakers/med-square_d_brea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545729" cy="3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 October 2007, Square D officials raided Sunhong in China, where it discovered women and children assembling counterfeit circuit breakers. Despite multiple raids, fakes keep coming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3" y="1657350"/>
            <a:ext cx="3864267" cy="29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9965" y="391317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Industry Counterfeits</a:t>
            </a:r>
          </a:p>
        </p:txBody>
      </p:sp>
    </p:spTree>
    <p:extLst>
      <p:ext uri="{BB962C8B-B14F-4D97-AF65-F5344CB8AC3E}">
        <p14:creationId xmlns:p14="http://schemas.microsoft.com/office/powerpoint/2010/main" val="36541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geardiary.com/wp-content/uploads/2006/12/gear_diary_belkin_clampon_surge_protecto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63" y="3675886"/>
            <a:ext cx="3379075" cy="25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6994" b="20335"/>
          <a:stretch/>
        </p:blipFill>
        <p:spPr>
          <a:xfrm flipH="1">
            <a:off x="5948130" y="-1"/>
            <a:ext cx="3206223" cy="1305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890590" cy="45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0590" y="6372686"/>
            <a:ext cx="8253409" cy="485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6B6-DEF7-424D-98E4-A329FF4C777D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525" y="0"/>
            <a:ext cx="5795640" cy="1305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3" name="Picture 1" descr="http://i.i.com.com/cnwk.1d/i/blog2/20060815/dell_exploding_battery-1155652559107-440_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3" y="3948778"/>
            <a:ext cx="2965211" cy="22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7566" y="353080"/>
            <a:ext cx="5285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CAN happen to you.</a:t>
            </a:r>
          </a:p>
        </p:txBody>
      </p:sp>
      <p:pic>
        <p:nvPicPr>
          <p:cNvPr id="3075" name="Picture 3" descr="http://i.ytimg.com/vi/DZBemcd573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_P1RHqFsgywM/R0V84wRNFFI/AAAAAAAAAOs/WlhtNRoHQb0/s400/fir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4" y="1600200"/>
            <a:ext cx="3578649" cy="25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20908</TotalTime>
  <Words>424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Chavanne</dc:creator>
  <cp:lastModifiedBy>Betty Medlock</cp:lastModifiedBy>
  <cp:revision>196</cp:revision>
  <cp:lastPrinted>2012-03-13T20:26:01Z</cp:lastPrinted>
  <dcterms:created xsi:type="dcterms:W3CDTF">2012-02-14T14:45:29Z</dcterms:created>
  <dcterms:modified xsi:type="dcterms:W3CDTF">2013-03-07T19:42:37Z</dcterms:modified>
</cp:coreProperties>
</file>