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489" r:id="rId3"/>
    <p:sldId id="499" r:id="rId4"/>
    <p:sldId id="500" r:id="rId5"/>
    <p:sldId id="502" r:id="rId6"/>
    <p:sldId id="503" r:id="rId7"/>
    <p:sldId id="504" r:id="rId8"/>
    <p:sldId id="507" r:id="rId9"/>
    <p:sldId id="508" r:id="rId10"/>
    <p:sldId id="4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45E"/>
    <a:srgbClr val="009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2426" autoAdjust="0"/>
    <p:restoredTop sz="94660"/>
  </p:normalViewPr>
  <p:slideViewPr>
    <p:cSldViewPr snapToGrid="0">
      <p:cViewPr>
        <p:scale>
          <a:sx n="66" d="100"/>
          <a:sy n="66" d="100"/>
        </p:scale>
        <p:origin x="-9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48" y="8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0A974-5056-4EFD-8D9C-F357C683426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6565-4F7E-44E0-8027-12F5A0316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3A25-C63D-4BEC-BEB4-8EBFE063BEF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Pfizer, counterfeit medicines are, first and foremost, an issue of patient health and safety.  It is a global problem, one from which no region, country, therapeutic area is immune.  </a:t>
            </a:r>
          </a:p>
          <a:p>
            <a:endParaRPr lang="en-US" dirty="0" smtClean="0"/>
          </a:p>
          <a:p>
            <a:r>
              <a:rPr lang="en-US" dirty="0" smtClean="0"/>
              <a:t>It is for that reason that we have implemented an aggressive anti-counterfeiting program to detect and disrupt major manufacturers and distributors of counterfeit medicines.</a:t>
            </a:r>
          </a:p>
          <a:p>
            <a:endParaRPr lang="en-US" dirty="0" smtClean="0"/>
          </a:p>
          <a:p>
            <a:r>
              <a:rPr lang="en-US" dirty="0" smtClean="0"/>
              <a:t>And it is also why we welcome opportunities to raise awareness, among policy makers, enforcement and regulatory authorities, healthcare professionals, and patients to the threat that those medicines may pose.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6FA04-CF01-4172-8C40-ECC8C42CD3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A2338-8659-4609-B430-B67062C2C9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A2338-8659-4609-B430-B67062C2C9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ADFC0-D51A-4F41-8032-97EE68BC9F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6FA04-CF01-4172-8C40-ECC8C42CD3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6D098-D1DA-455E-A47D-90CB5B4B53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1" y="4267200"/>
            <a:ext cx="594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Counterfeits also pose a threat because, due to advances in technology, it is virtually impossible to tell the fake from the authentic.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This photo is a comparison of counterfeit Lipitor recalled from US supply chain in 2003 and authentic Lipitor.  Can you tell the difference?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Although the counterfeits (left) are virtually indistinguishable from the authentic tablets (right), differences in their coating may have affected the efficacy of the counterfeits.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Pfizer was alerted to these counterfeits by complaints from patients that the tablets dissolved quickly and had a bitter taste.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16565-4F7E-44E0-8027-12F5A0316D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lobal_security_PPT_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93142"/>
            <a:ext cx="9144000" cy="5271715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6141" y="2944907"/>
            <a:ext cx="7046259" cy="109369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Position, Directorate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</a:rPr>
              <a:t>Copyright© Pfizer 2013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2354AC09-73C8-4E20-859D-4EB4E0346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ln>
            <a:noFill/>
          </a:ln>
        </p:spPr>
        <p:txBody>
          <a:bodyPr/>
          <a:lstStyle>
            <a:lvl1pPr marL="349250" indent="-349250">
              <a:spcBef>
                <a:spcPts val="0"/>
              </a:spcBef>
              <a:spcAft>
                <a:spcPts val="600"/>
              </a:spcAft>
              <a:defRPr baseline="0"/>
            </a:lvl1pPr>
            <a:lvl2pPr marL="806450" indent="-349250">
              <a:spcBef>
                <a:spcPts val="0"/>
              </a:spcBef>
              <a:spcAft>
                <a:spcPts val="600"/>
              </a:spcAft>
              <a:defRPr/>
            </a:lvl2pPr>
            <a:lvl3pPr marL="1263650" indent="-349250">
              <a:spcBef>
                <a:spcPts val="0"/>
              </a:spcBef>
              <a:spcAft>
                <a:spcPts val="600"/>
              </a:spcAft>
              <a:defRPr/>
            </a:lvl3pPr>
            <a:lvl4pPr marL="1720850" indent="-349250"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Text or photo should begin at the 2 on the ruler to the left</a:t>
            </a:r>
          </a:p>
          <a:p>
            <a:pPr lvl="0"/>
            <a:r>
              <a:rPr lang="en-US" dirty="0" smtClean="0"/>
              <a:t>Font = Arial, no exceptions</a:t>
            </a:r>
          </a:p>
          <a:p>
            <a:pPr lvl="0"/>
            <a:r>
              <a:rPr lang="en-US" dirty="0" smtClean="0"/>
              <a:t>Major bullet set for 24, but may be adjusted to 20 (but be consistent throughout the deck)</a:t>
            </a:r>
          </a:p>
          <a:p>
            <a:pPr lvl="0"/>
            <a:r>
              <a:rPr lang="en-US" dirty="0" smtClean="0"/>
              <a:t>Purple = Red 74; Green 36; Blue 94</a:t>
            </a:r>
          </a:p>
          <a:p>
            <a:pPr lvl="0"/>
            <a:r>
              <a:rPr lang="en-US" dirty="0" smtClean="0"/>
              <a:t>Blue = Red 0, Green 147, Blue 207</a:t>
            </a:r>
          </a:p>
          <a:p>
            <a:pPr lvl="0"/>
            <a:r>
              <a:rPr lang="en-US" dirty="0" smtClean="0"/>
              <a:t>Frame for photos, you may use either purple or blue (but be consistent throughout the deck); weight = 3</a:t>
            </a:r>
          </a:p>
          <a:p>
            <a:pPr lvl="0"/>
            <a:r>
              <a:rPr lang="en-US" dirty="0" smtClean="0"/>
              <a:t>When pasting existing slides into the template, your old formatting may not be retained, so manual adjustment may be required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Copyright© Pfizer 2013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Copyright© Pfizer 2013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Copyright© Pfizer 2013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Copyright© Pfizer 2013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 userDrawn="1"/>
        </p:nvSpPr>
        <p:spPr bwMode="auto">
          <a:xfrm>
            <a:off x="1143000" y="2057400"/>
            <a:ext cx="6856413" cy="2743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4A245E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2144" y="3197108"/>
            <a:ext cx="68397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3CF"/>
                </a:solidFill>
                <a:latin typeface="Arial" pitchFamily="34" charset="0"/>
                <a:cs typeface="Arial" pitchFamily="34" charset="0"/>
              </a:rPr>
              <a:t>Insert Topic Title Here</a:t>
            </a:r>
            <a:endParaRPr lang="en-US" sz="2800" b="1" dirty="0">
              <a:solidFill>
                <a:srgbClr val="0093C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3513" y="228600"/>
            <a:ext cx="87201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475" y="12954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3275" y="12954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475" y="38862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275" y="38862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lobal_security_PPT_banner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912" y="897308"/>
            <a:ext cx="8250252" cy="44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789"/>
            <a:ext cx="8229600" cy="45793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</a:rPr>
              <a:t>Copyright© Pfizer 2013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354AC09-73C8-4E20-859D-4EB4E0346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A245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7663" indent="-347663" algn="l" defTabSz="914400" rtl="0" eaLnBrk="1" latinLnBrk="0" hangingPunct="1">
        <a:spcBef>
          <a:spcPts val="0"/>
        </a:spcBef>
        <a:spcAft>
          <a:spcPts val="600"/>
        </a:spcAft>
        <a:buClr>
          <a:srgbClr val="0093CF"/>
        </a:buClr>
        <a:buFont typeface="Wingdings" pitchFamily="2" charset="2"/>
        <a:buChar char="v"/>
        <a:defRPr sz="2400" kern="1200">
          <a:solidFill>
            <a:srgbClr val="4A245E"/>
          </a:solidFill>
          <a:latin typeface="Arial" pitchFamily="34" charset="0"/>
          <a:ea typeface="+mn-ea"/>
          <a:cs typeface="Arial" pitchFamily="34" charset="0"/>
        </a:defRPr>
      </a:lvl1pPr>
      <a:lvl2pPr marL="804863" indent="-347663" algn="l" defTabSz="914400" rtl="0" eaLnBrk="1" latinLnBrk="0" hangingPunct="1">
        <a:spcBef>
          <a:spcPts val="0"/>
        </a:spcBef>
        <a:spcAft>
          <a:spcPts val="600"/>
        </a:spcAft>
        <a:buClr>
          <a:srgbClr val="0093CF"/>
        </a:buClr>
        <a:buFont typeface="Wingdings" pitchFamily="2" charset="2"/>
        <a:buChar char="v"/>
        <a:defRPr sz="2000" kern="1200">
          <a:solidFill>
            <a:srgbClr val="4A245E"/>
          </a:solidFill>
          <a:latin typeface="Arial" pitchFamily="34" charset="0"/>
          <a:ea typeface="+mn-ea"/>
          <a:cs typeface="Arial" pitchFamily="34" charset="0"/>
        </a:defRPr>
      </a:lvl2pPr>
      <a:lvl3pPr marL="1262063" indent="-347663" algn="l" defTabSz="914400" rtl="0" eaLnBrk="1" latinLnBrk="0" hangingPunct="1">
        <a:spcBef>
          <a:spcPts val="0"/>
        </a:spcBef>
        <a:spcAft>
          <a:spcPts val="600"/>
        </a:spcAft>
        <a:buClr>
          <a:srgbClr val="0093CF"/>
        </a:buClr>
        <a:buFont typeface="Wingdings" pitchFamily="2" charset="2"/>
        <a:buChar char="v"/>
        <a:defRPr sz="1800" kern="1200">
          <a:solidFill>
            <a:srgbClr val="4A245E"/>
          </a:solidFill>
          <a:latin typeface="Arial" pitchFamily="34" charset="0"/>
          <a:ea typeface="+mn-ea"/>
          <a:cs typeface="Arial" pitchFamily="34" charset="0"/>
        </a:defRPr>
      </a:lvl3pPr>
      <a:lvl4pPr marL="1719263" indent="-347663" algn="l" defTabSz="914400" rtl="0" eaLnBrk="1" latinLnBrk="0" hangingPunct="1">
        <a:spcBef>
          <a:spcPts val="0"/>
        </a:spcBef>
        <a:spcAft>
          <a:spcPts val="600"/>
        </a:spcAft>
        <a:buClr>
          <a:srgbClr val="0093CF"/>
        </a:buClr>
        <a:buFont typeface="Wingdings" pitchFamily="2" charset="2"/>
        <a:buChar char="v"/>
        <a:defRPr sz="1600" kern="1200">
          <a:solidFill>
            <a:srgbClr val="4A245E"/>
          </a:solidFill>
          <a:latin typeface="Arial" pitchFamily="34" charset="0"/>
          <a:ea typeface="+mn-ea"/>
          <a:cs typeface="Arial" pitchFamily="34" charset="0"/>
        </a:defRPr>
      </a:lvl4pPr>
      <a:lvl5pPr marL="1255713" indent="-225425" algn="l" defTabSz="914400" rtl="0" eaLnBrk="1" latinLnBrk="0" hangingPunct="1">
        <a:spcBef>
          <a:spcPct val="20000"/>
        </a:spcBef>
        <a:buClr>
          <a:srgbClr val="0093CF"/>
        </a:buClr>
        <a:buFont typeface="Wingdings" pitchFamily="2" charset="2"/>
        <a:buChar char="v"/>
        <a:defRPr sz="1400" kern="1200">
          <a:solidFill>
            <a:srgbClr val="4A24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/>
          </p:nvPr>
        </p:nvSpPr>
        <p:spPr>
          <a:xfrm>
            <a:off x="0" y="1162050"/>
            <a:ext cx="9144000" cy="125412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Counterfeit Medicines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Protecting Patients Against the Threat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5" name="Rectangle 5"/>
          <p:cNvSpPr>
            <a:spLocks noGrp="1"/>
          </p:cNvSpPr>
          <p:nvPr>
            <p:ph type="subTitle" idx="1"/>
          </p:nvPr>
        </p:nvSpPr>
        <p:spPr>
          <a:xfrm>
            <a:off x="431802" y="3077946"/>
            <a:ext cx="8610600" cy="1524000"/>
          </a:xfrm>
          <a:ln>
            <a:noFill/>
          </a:ln>
        </p:spPr>
        <p:txBody>
          <a:bodyPr/>
          <a:lstStyle/>
          <a:p>
            <a:pPr lvl="0" algn="l">
              <a:spcAft>
                <a:spcPct val="0"/>
              </a:spcAft>
              <a:buClr>
                <a:srgbClr val="FF0000"/>
              </a:buClr>
              <a:defRPr/>
            </a:pPr>
            <a:r>
              <a:rPr lang="en-US" i="1" kern="1200" dirty="0" smtClean="0">
                <a:latin typeface="Arial" pitchFamily="34" charset="0"/>
                <a:cs typeface="Arial" pitchFamily="34" charset="0"/>
              </a:rPr>
              <a:t>John P Clark</a:t>
            </a:r>
          </a:p>
          <a:p>
            <a:pPr lvl="0" algn="l">
              <a:spcAft>
                <a:spcPct val="0"/>
              </a:spcAft>
              <a:buClr>
                <a:srgbClr val="FF0000"/>
              </a:buClr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Chief Security Officer, Vice President Global Security</a:t>
            </a:r>
          </a:p>
          <a:p>
            <a:pPr lvl="0" algn="l">
              <a:spcAft>
                <a:spcPct val="0"/>
              </a:spcAft>
              <a:buClr>
                <a:srgbClr val="FF0000"/>
              </a:buClr>
              <a:defRPr/>
            </a:pPr>
            <a:r>
              <a:rPr lang="en-US" dirty="0" smtClean="0"/>
              <a:t>February 2013</a:t>
            </a:r>
            <a:endParaRPr lang="en-US" i="1" dirty="0"/>
          </a:p>
          <a:p>
            <a:pPr eaLnBrk="1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Copyright© Pfizer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143000" y="2057400"/>
            <a:ext cx="6856413" cy="2743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4A245E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2144" y="2950887"/>
            <a:ext cx="68397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93CF"/>
                </a:solidFill>
                <a:latin typeface="Arial" pitchFamily="34" charset="0"/>
                <a:cs typeface="Arial" pitchFamily="34" charset="0"/>
              </a:rPr>
              <a:t>Thank You!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Counterfeit Pfizer Medicines Confirmed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2920" y="1596573"/>
          <a:ext cx="493776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3" imgW="7257143" imgH="4390476" progId="PBrush">
                  <p:embed/>
                </p:oleObj>
              </mc:Choice>
              <mc:Fallback>
                <p:oleObj name="Bitmap Image" r:id="rId3" imgW="7257143" imgH="439047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22920" y="1596573"/>
                        <a:ext cx="4937760" cy="27432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38100">
                        <a:solidFill>
                          <a:srgbClr val="4A245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23542" y="1669144"/>
            <a:ext cx="40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A245E"/>
                </a:solidFill>
                <a:latin typeface="Arial" pitchFamily="34" charset="0"/>
                <a:cs typeface="Arial" pitchFamily="34" charset="0"/>
              </a:rPr>
              <a:t>From in at least 75 countries as of  December 31, 2007…</a:t>
            </a:r>
            <a:endParaRPr lang="en-US" b="1" dirty="0">
              <a:solidFill>
                <a:srgbClr val="4A24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5614" y="3854999"/>
            <a:ext cx="4937760" cy="2743200"/>
          </a:xfrm>
          <a:prstGeom prst="rect">
            <a:avLst/>
          </a:prstGeom>
          <a:noFill/>
          <a:ln w="38100">
            <a:solidFill>
              <a:srgbClr val="4A245E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9943" y="5936342"/>
            <a:ext cx="354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A245E"/>
                </a:solidFill>
                <a:latin typeface="Arial" pitchFamily="34" charset="0"/>
                <a:cs typeface="Arial" pitchFamily="34" charset="0"/>
              </a:rPr>
              <a:t>… to in at least as 106 as of December 31, 2012.</a:t>
            </a:r>
            <a:endParaRPr lang="en-US" b="1" dirty="0">
              <a:solidFill>
                <a:srgbClr val="4A245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 preferRelativeResize="0">
            <a:picLocks noChangeArrowheads="1"/>
          </p:cNvPicPr>
          <p:nvPr/>
        </p:nvPicPr>
        <p:blipFill>
          <a:blip r:embed="rId2" cstate="print"/>
          <a:srcRect l="14500" t="35865" r="12667" b="14792"/>
          <a:stretch>
            <a:fillRect/>
          </a:stretch>
        </p:blipFill>
        <p:spPr bwMode="auto">
          <a:xfrm>
            <a:off x="116112" y="1553031"/>
            <a:ext cx="4937760" cy="2560320"/>
          </a:xfrm>
          <a:prstGeom prst="rect">
            <a:avLst/>
          </a:prstGeom>
          <a:noFill/>
          <a:ln w="38100">
            <a:solidFill>
              <a:srgbClr val="4A245E"/>
            </a:solidFill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912" y="897308"/>
            <a:ext cx="8250252" cy="444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Legitimate Supply Chains Breached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2354AC09-73C8-4E20-859D-4EB4E0346A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23542" y="1596574"/>
            <a:ext cx="384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A245E"/>
                </a:solidFill>
                <a:latin typeface="Arial" pitchFamily="34" charset="0"/>
                <a:cs typeface="Arial" pitchFamily="34" charset="0"/>
              </a:rPr>
              <a:t>From counterfeit versions of 7 Pfizer medicines in 23 countries as of  December 31, 2007…</a:t>
            </a:r>
            <a:endParaRPr lang="en-US" b="1" dirty="0">
              <a:solidFill>
                <a:srgbClr val="4A24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658" y="5762167"/>
            <a:ext cx="386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A245E"/>
                </a:solidFill>
                <a:latin typeface="Arial" pitchFamily="34" charset="0"/>
                <a:cs typeface="Arial" pitchFamily="34" charset="0"/>
              </a:rPr>
              <a:t>…to counterfeit versions of 24 Pfizer medicines in 59 countries as of  December 31, 2012.</a:t>
            </a:r>
            <a:endParaRPr lang="en-US" b="1" dirty="0">
              <a:solidFill>
                <a:srgbClr val="4A24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print"/>
          <a:srcRect l="22188" t="32589" r="5937" b="16992"/>
          <a:stretch>
            <a:fillRect/>
          </a:stretch>
        </p:blipFill>
        <p:spPr bwMode="auto">
          <a:xfrm>
            <a:off x="4078513" y="4049485"/>
            <a:ext cx="4937760" cy="2560320"/>
          </a:xfrm>
          <a:prstGeom prst="rect">
            <a:avLst/>
          </a:prstGeom>
          <a:noFill/>
          <a:ln w="38100">
            <a:solidFill>
              <a:srgbClr val="4A245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Manufactured Under Conditions Like This…</a:t>
            </a:r>
            <a:endParaRPr lang="en-US" dirty="0"/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 t="8772"/>
          <a:stretch>
            <a:fillRect/>
          </a:stretch>
        </p:blipFill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38100">
            <a:solidFill>
              <a:srgbClr val="4A245E"/>
            </a:solidFill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\\ndhnas017\LEGALNASGROUPS03\globsec\Mages\Photos Graphics &amp; Charts\Manufacturing Sites\Pakistan (Lipitor)\69a.jpg"/>
          <p:cNvPicPr preferRelativeResize="0"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33550"/>
            <a:ext cx="6309360" cy="4343400"/>
          </a:xfrm>
          <a:prstGeom prst="rect">
            <a:avLst/>
          </a:prstGeom>
          <a:noFill/>
          <a:ln w="38100">
            <a:solidFill>
              <a:srgbClr val="4A245E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\\ndhnas017\LEGALNASGROUPS03\globsec\Mages\Photos Graphics &amp; Charts\Manufacturing Sites\Corex Raids 0810\65.jpg"/>
          <p:cNvPicPr preferRelativeResize="0">
            <a:picLocks noGrp="1" noChangeArrowheads="1"/>
          </p:cNvPicPr>
          <p:nvPr>
            <p:ph idx="1"/>
          </p:nvPr>
        </p:nvPicPr>
        <p:blipFill>
          <a:blip r:embed="rId3" cstate="print"/>
          <a:srcRect l="980"/>
          <a:stretch>
            <a:fillRect/>
          </a:stretch>
        </p:blipFill>
        <p:spPr>
          <a:xfrm>
            <a:off x="762000" y="1685925"/>
            <a:ext cx="7696200" cy="4343400"/>
          </a:xfrm>
          <a:ln w="38100">
            <a:solidFill>
              <a:srgbClr val="4A245E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545190"/>
            <a:ext cx="8229600" cy="1143000"/>
          </a:xfrm>
        </p:spPr>
        <p:txBody>
          <a:bodyPr/>
          <a:lstStyle/>
          <a:p>
            <a:r>
              <a:rPr lang="en-US" dirty="0" smtClean="0"/>
              <a:t>…Rather Than Like These…</a:t>
            </a:r>
            <a:endParaRPr lang="en-US" sz="2800" dirty="0" smtClean="0"/>
          </a:p>
        </p:txBody>
      </p:sp>
      <p:pic>
        <p:nvPicPr>
          <p:cNvPr id="8" name="Picture 3" descr="Pfizer packagi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1589088"/>
            <a:ext cx="7772400" cy="4343400"/>
          </a:xfrm>
          <a:prstGeom prst="rect">
            <a:avLst/>
          </a:prstGeom>
          <a:noFill/>
          <a:ln w="38100">
            <a:solidFill>
              <a:srgbClr val="4A245E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46760">
                <a:tc>
                  <a:txBody>
                    <a:bodyPr/>
                    <a:lstStyle/>
                    <a:p>
                      <a:pPr marL="406400" marR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 smtClean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No </a:t>
                      </a:r>
                      <a:r>
                        <a:rPr lang="en-US" sz="2400" b="0" kern="1400" dirty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active ingredient</a:t>
                      </a:r>
                    </a:p>
                  </a:txBody>
                  <a:tcPr marL="36576" marR="36576" marT="36576" marB="36576"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indent="-3476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 smtClean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Chalk</a:t>
                      </a:r>
                      <a:endParaRPr lang="en-US" sz="2400" b="0" kern="1400" dirty="0">
                        <a:solidFill>
                          <a:srgbClr val="4A24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36576" marB="36576"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406400" marR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 smtClean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Wrong </a:t>
                      </a:r>
                      <a:r>
                        <a:rPr lang="en-US" sz="2400" b="0" kern="1400" dirty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active ingredient</a:t>
                      </a:r>
                    </a:p>
                  </a:txBody>
                  <a:tcPr marL="36576" marR="36576" marT="36576" marB="36576"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indent="-3476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 smtClean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Wallboard</a:t>
                      </a:r>
                      <a:endParaRPr lang="en-US" sz="2400" b="0" kern="1400" dirty="0">
                        <a:solidFill>
                          <a:srgbClr val="4A24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36576" marB="36576"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406400" marR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 smtClean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Pesticides</a:t>
                      </a:r>
                      <a:endParaRPr lang="en-US" sz="2400" b="0" kern="1400" dirty="0">
                        <a:solidFill>
                          <a:srgbClr val="4A24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36576" marB="36576"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indent="-3476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 Brick dust </a:t>
                      </a:r>
                    </a:p>
                  </a:txBody>
                  <a:tcPr marL="36576" marR="36576" marT="36576" marB="36576"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406400" marR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 smtClean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Heavy </a:t>
                      </a:r>
                      <a:r>
                        <a:rPr lang="en-US" sz="2400" b="0" kern="1400" dirty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metals</a:t>
                      </a:r>
                    </a:p>
                  </a:txBody>
                  <a:tcPr marL="36576" marR="36576" marT="36576" marB="36576"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indent="-3476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 Printer ink</a:t>
                      </a:r>
                    </a:p>
                  </a:txBody>
                  <a:tcPr marL="36576" marR="36576" marT="36576" marB="36576"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406400" marR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 smtClean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Arsenic</a:t>
                      </a:r>
                      <a:endParaRPr lang="en-US" sz="2400" b="0" kern="1400" dirty="0">
                        <a:solidFill>
                          <a:srgbClr val="4A24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36576" marB="36576">
                    <a:noFill/>
                  </a:tcPr>
                </a:tc>
                <a:tc>
                  <a:txBody>
                    <a:bodyPr/>
                    <a:lstStyle/>
                    <a:p>
                      <a:pPr marL="347663" marR="0" indent="-3476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3CF"/>
                        </a:buClr>
                        <a:buFont typeface="Wingdings" pitchFamily="2" charset="2"/>
                        <a:buChar char="v"/>
                      </a:pPr>
                      <a:r>
                        <a:rPr lang="en-US" sz="2400" b="0" kern="1400" dirty="0">
                          <a:solidFill>
                            <a:srgbClr val="4A245E"/>
                          </a:solidFill>
                          <a:latin typeface="Arial" pitchFamily="34" charset="0"/>
                          <a:cs typeface="Arial" pitchFamily="34" charset="0"/>
                        </a:rPr>
                        <a:t> Leaded highway paint</a:t>
                      </a:r>
                    </a:p>
                  </a:txBody>
                  <a:tcPr marL="36576" marR="36576" marT="36576" marB="36576"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 Contain …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AC09-73C8-4E20-859D-4EB4E0346A1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 l="14281" t="3865" r="10512" b="5315"/>
          <a:stretch>
            <a:fillRect/>
          </a:stretch>
        </p:blipFill>
        <p:spPr bwMode="gray">
          <a:xfrm>
            <a:off x="762000" y="1676400"/>
            <a:ext cx="7684943" cy="4572000"/>
          </a:xfrm>
          <a:prstGeom prst="rect">
            <a:avLst/>
          </a:prstGeom>
          <a:noFill/>
          <a:ln w="38100">
            <a:solidFill>
              <a:srgbClr val="4A245E"/>
            </a:solidFill>
            <a:miter lim="800000"/>
            <a:headEnd/>
            <a:tailEnd/>
          </a:ln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57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… But Virtually Indistinguishable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81825" y="64434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21D32-B4E9-41FC-ADBF-86FD458224F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338</Words>
  <Application>Microsoft Office PowerPoint</Application>
  <PresentationFormat>On-screen Show (4:3)</PresentationFormat>
  <Paragraphs>55</Paragraphs>
  <Slides>10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Bitmap Image</vt:lpstr>
      <vt:lpstr>Counterfeit Medicines Protecting Patients Against the Threat </vt:lpstr>
      <vt:lpstr>Counterfeit Pfizer Medicines Confirmed</vt:lpstr>
      <vt:lpstr>Legitimate Supply Chains Breached</vt:lpstr>
      <vt:lpstr>Manufactured Under Conditions Like This…</vt:lpstr>
      <vt:lpstr>PowerPoint Presentation</vt:lpstr>
      <vt:lpstr>PowerPoint Presentation</vt:lpstr>
      <vt:lpstr>…Rather Than Like These…</vt:lpstr>
      <vt:lpstr>May Contain …</vt:lpstr>
      <vt:lpstr>… But Virtually Indistinguishable</vt:lpstr>
      <vt:lpstr>PowerPoint Presentation</vt:lpstr>
    </vt:vector>
  </TitlesOfParts>
  <Company>Pfizer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badgetts</dc:creator>
  <cp:lastModifiedBy>Betty Medlock</cp:lastModifiedBy>
  <cp:revision>157</cp:revision>
  <dcterms:created xsi:type="dcterms:W3CDTF">2012-10-16T20:13:25Z</dcterms:created>
  <dcterms:modified xsi:type="dcterms:W3CDTF">2013-03-07T19:43:19Z</dcterms:modified>
</cp:coreProperties>
</file>