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8" r:id="rId2"/>
    <p:sldId id="274" r:id="rId3"/>
    <p:sldId id="257" r:id="rId4"/>
    <p:sldId id="260" r:id="rId5"/>
    <p:sldId id="276" r:id="rId6"/>
    <p:sldId id="269" r:id="rId7"/>
    <p:sldId id="262" r:id="rId8"/>
    <p:sldId id="268" r:id="rId9"/>
    <p:sldId id="263" r:id="rId10"/>
    <p:sldId id="256" r:id="rId11"/>
    <p:sldId id="272" r:id="rId12"/>
    <p:sldId id="266" r:id="rId13"/>
    <p:sldId id="265" r:id="rId14"/>
    <p:sldId id="273" r:id="rId15"/>
    <p:sldId id="271" r:id="rId16"/>
    <p:sldId id="267" r:id="rId17"/>
    <p:sldId id="25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FF99CC"/>
    <a:srgbClr val="FF9600"/>
    <a:srgbClr val="B72723"/>
    <a:srgbClr val="2A0000"/>
    <a:srgbClr val="DE5754"/>
    <a:srgbClr val="FFE7E7"/>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aximized">
    <p:restoredLeft sz="15620"/>
    <p:restoredTop sz="94622" autoAdjust="0"/>
  </p:normalViewPr>
  <p:slideViewPr>
    <p:cSldViewPr>
      <p:cViewPr>
        <p:scale>
          <a:sx n="75" d="100"/>
          <a:sy n="75" d="100"/>
        </p:scale>
        <p:origin x="-2064" y="-8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181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10967D-4D80-42C6-BFA8-74CD45254C7D}" type="datetimeFigureOut">
              <a:rPr lang="en-US" smtClean="0"/>
              <a:t>3/7/2013</a:t>
            </a:fld>
            <a:endParaRPr lang="en-US"/>
          </a:p>
        </p:txBody>
      </p:sp>
      <p:sp>
        <p:nvSpPr>
          <p:cNvPr id="4" name="Slide Image Placeholder 3"/>
          <p:cNvSpPr>
            <a:spLocks noGrp="1" noRot="1" noChangeAspect="1"/>
          </p:cNvSpPr>
          <p:nvPr>
            <p:ph type="sldImg" idx="2"/>
          </p:nvPr>
        </p:nvSpPr>
        <p:spPr>
          <a:xfrm>
            <a:off x="1219200" y="304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3810000"/>
            <a:ext cx="6096000" cy="46482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8C532-5377-4EA5-898A-9797538CA33B}" type="slidenum">
              <a:rPr lang="en-US" smtClean="0"/>
              <a:t>‹#›</a:t>
            </a:fld>
            <a:endParaRPr lang="en-US"/>
          </a:p>
        </p:txBody>
      </p:sp>
    </p:spTree>
    <p:extLst>
      <p:ext uri="{BB962C8B-B14F-4D97-AF65-F5344CB8AC3E}">
        <p14:creationId xmlns:p14="http://schemas.microsoft.com/office/powerpoint/2010/main" val="517042480"/>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afemedicines.or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afedr.ug/joinpsmlist"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da.gov/Drugs/DrugSafety/ucm291960.htm"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online.wsj.com/article/SB10001424052702303879604577410430607090226.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fedr.ug/VO2q3G"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safedr.ug/Y0Wuk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lideshare.net/SafeMedicines/damon-mc-coy"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http://www.c-spanvideo.org/clip/4004293"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fedr.ug/Xj3N9W"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hyperlink" Target="http://www.c-spanvideo.org/clip/4007311"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vipps.nabp.net/"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hyperlink" Target="http://www.legitscript.com/"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fedr.ug/15jcpk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image" Target="../media/image19.png"/></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fedr.ug/IUDonlin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image" Target="../media/image24.png"/></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fedr.ug/Whlth"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image" Target="../media/image26.png"/></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afedr.ug/WeXjw1" TargetMode="External"/><Relationship Id="rId13" Type="http://schemas.openxmlformats.org/officeDocument/2006/relationships/image" Target="../media/image34.png"/><Relationship Id="rId3" Type="http://schemas.openxmlformats.org/officeDocument/2006/relationships/hyperlink" Target="http://safedr.ug/XZdt6N" TargetMode="External"/><Relationship Id="rId7" Type="http://schemas.openxmlformats.org/officeDocument/2006/relationships/hyperlink" Target="http://safedr.ug/XflWp7" TargetMode="External"/><Relationship Id="rId12" Type="http://schemas.openxmlformats.org/officeDocument/2006/relationships/image" Target="../media/image33.png"/><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afedr.ug/XEGCov" TargetMode="External"/><Relationship Id="rId11" Type="http://schemas.openxmlformats.org/officeDocument/2006/relationships/image" Target="../media/image32.png"/><Relationship Id="rId5" Type="http://schemas.openxmlformats.org/officeDocument/2006/relationships/hyperlink" Target="http://www.bbc.co.uk/news/health-18147085" TargetMode="External"/><Relationship Id="rId10" Type="http://schemas.openxmlformats.org/officeDocument/2006/relationships/image" Target="../media/image31.png"/><Relationship Id="rId4" Type="http://schemas.openxmlformats.org/officeDocument/2006/relationships/hyperlink" Target="http://safedr.ug/WrKyc2" TargetMode="External"/><Relationship Id="rId9" Type="http://schemas.openxmlformats.org/officeDocument/2006/relationships/image" Target="../media/image30.png"/><Relationship Id="rId14" Type="http://schemas.openxmlformats.org/officeDocument/2006/relationships/image" Target="../media/image35.pn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457200"/>
            <a:ext cx="4572000" cy="3429000"/>
          </a:xfrm>
        </p:spPr>
      </p:sp>
      <p:sp>
        <p:nvSpPr>
          <p:cNvPr id="3" name="Notes Placeholder 2"/>
          <p:cNvSpPr>
            <a:spLocks noGrp="1"/>
          </p:cNvSpPr>
          <p:nvPr>
            <p:ph type="body" idx="1"/>
          </p:nvPr>
        </p:nvSpPr>
        <p:spPr>
          <a:xfrm>
            <a:off x="685800" y="4267200"/>
            <a:ext cx="5486400" cy="4114800"/>
          </a:xfrm>
        </p:spPr>
        <p:txBody>
          <a:bodyPr/>
          <a:lstStyle/>
          <a:p>
            <a:r>
              <a:rPr lang="en-US" sz="1400" dirty="0" smtClean="0"/>
              <a:t>The Partnership For Safe Medicines is </a:t>
            </a:r>
            <a:r>
              <a:rPr lang="en-US" dirty="0" smtClean="0"/>
              <a:t>a partnership of more than 70 non-profit organizations,  committed </a:t>
            </a:r>
            <a:r>
              <a:rPr lang="en-US" dirty="0"/>
              <a:t>to </a:t>
            </a:r>
            <a:r>
              <a:rPr lang="en-US" dirty="0" smtClean="0"/>
              <a:t>protecting patients from fake drugs.  We focus on </a:t>
            </a:r>
            <a:r>
              <a:rPr lang="en-US" dirty="0"/>
              <a:t>educating </a:t>
            </a:r>
            <a:r>
              <a:rPr lang="en-US" dirty="0" smtClean="0"/>
              <a:t>patients and healthcare professionals about the risks and dangers of counterfeit</a:t>
            </a:r>
            <a:r>
              <a:rPr lang="en-US" dirty="0"/>
              <a:t>, substandard or otherwise </a:t>
            </a:r>
            <a:r>
              <a:rPr lang="en-US" dirty="0" smtClean="0"/>
              <a:t>unsafe medicine.</a:t>
            </a:r>
          </a:p>
          <a:p>
            <a:endParaRPr lang="en-US" dirty="0"/>
          </a:p>
          <a:p>
            <a:r>
              <a:rPr lang="en-US" dirty="0" smtClean="0"/>
              <a:t>Learn more about our efforts at </a:t>
            </a:r>
            <a:r>
              <a:rPr lang="en-US" dirty="0" smtClean="0">
                <a:hlinkClick r:id="rId3"/>
              </a:rPr>
              <a:t>www.safemedicines.org</a:t>
            </a:r>
            <a:r>
              <a:rPr lang="en-US" dirty="0" smtClean="0"/>
              <a:t>.</a:t>
            </a:r>
          </a:p>
          <a:p>
            <a:endParaRPr lang="en-US" dirty="0"/>
          </a:p>
          <a:p>
            <a:endParaRPr lang="en-US" dirty="0" smtClean="0"/>
          </a:p>
          <a:p>
            <a:endParaRPr lang="en-US" dirty="0" smtClean="0"/>
          </a:p>
          <a:p>
            <a:r>
              <a:rPr lang="en-US" dirty="0" smtClean="0"/>
              <a:t>Sign up for </a:t>
            </a:r>
            <a:r>
              <a:rPr lang="en-US" dirty="0"/>
              <a:t>our newsletter at </a:t>
            </a:r>
            <a:r>
              <a:rPr lang="en-US" dirty="0">
                <a:hlinkClick r:id="rId4"/>
              </a:rPr>
              <a:t>http://</a:t>
            </a:r>
            <a:r>
              <a:rPr lang="en-US" dirty="0" smtClean="0">
                <a:hlinkClick r:id="rId4"/>
              </a:rPr>
              <a:t>safedr.ug/joinpsmlist</a:t>
            </a:r>
            <a:r>
              <a:rPr lang="en-US" dirty="0" smtClean="0"/>
              <a:t>.</a:t>
            </a:r>
          </a:p>
          <a:p>
            <a:endParaRPr lang="en-US" dirty="0"/>
          </a:p>
          <a:p>
            <a:endParaRPr lang="en-US" dirty="0"/>
          </a:p>
        </p:txBody>
      </p:sp>
      <p:sp>
        <p:nvSpPr>
          <p:cNvPr id="4" name="Slide Number Placeholder 3"/>
          <p:cNvSpPr>
            <a:spLocks noGrp="1"/>
          </p:cNvSpPr>
          <p:nvPr>
            <p:ph type="sldNum" sz="quarter" idx="10"/>
          </p:nvPr>
        </p:nvSpPr>
        <p:spPr/>
        <p:txBody>
          <a:bodyPr/>
          <a:lstStyle/>
          <a:p>
            <a:fld id="{C0B8C532-5377-4EA5-898A-9797538CA33B}" type="slidenum">
              <a:rPr lang="en-US" smtClean="0"/>
              <a:t>1</a:t>
            </a:fld>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8300" y="5295900"/>
            <a:ext cx="800100" cy="8001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8300" y="6153150"/>
            <a:ext cx="800100" cy="800100"/>
          </a:xfrm>
          <a:prstGeom prst="rect">
            <a:avLst/>
          </a:prstGeom>
        </p:spPr>
      </p:pic>
    </p:spTree>
    <p:extLst>
      <p:ext uri="{BB962C8B-B14F-4D97-AF65-F5344CB8AC3E}">
        <p14:creationId xmlns:p14="http://schemas.microsoft.com/office/powerpoint/2010/main" val="1256857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 for the counterfeit cancer drug case:</a:t>
            </a:r>
          </a:p>
          <a:p>
            <a:endParaRPr lang="en-US" dirty="0"/>
          </a:p>
          <a:p>
            <a:r>
              <a:rPr lang="en-US" b="1" u="sng" dirty="0">
                <a:hlinkClick r:id="rId3"/>
              </a:rPr>
              <a:t>http://</a:t>
            </a:r>
            <a:r>
              <a:rPr lang="en-US" b="1" u="sng" dirty="0" smtClean="0">
                <a:hlinkClick r:id="rId3"/>
              </a:rPr>
              <a:t>www.fda.gov/Drugs/DrugSafety/ucm291960.htm</a:t>
            </a:r>
            <a:endParaRPr lang="en-US" b="1" u="sng" dirty="0" smtClean="0"/>
          </a:p>
          <a:p>
            <a:endParaRPr lang="en-US" b="1" u="sng" dirty="0"/>
          </a:p>
          <a:p>
            <a:endParaRPr lang="en-US" b="1" u="sng" dirty="0" smtClean="0"/>
          </a:p>
          <a:p>
            <a:endParaRPr lang="en-US" b="1" u="sng" dirty="0"/>
          </a:p>
          <a:p>
            <a:r>
              <a:rPr lang="en-US" b="1" u="sng" dirty="0">
                <a:hlinkClick r:id="rId4"/>
              </a:rPr>
              <a:t>http://</a:t>
            </a:r>
            <a:r>
              <a:rPr lang="en-US" b="1" u="sng" dirty="0" smtClean="0">
                <a:hlinkClick r:id="rId4"/>
              </a:rPr>
              <a:t>online.wsj.com/article/SB10001424052702303879604577410430607090226.html</a:t>
            </a:r>
            <a:endParaRPr lang="en-US" b="1" u="sng" dirty="0" smtClean="0"/>
          </a:p>
          <a:p>
            <a:endParaRPr lang="en-US" b="1" u="sng" dirty="0"/>
          </a:p>
          <a:p>
            <a:r>
              <a:rPr lang="en-US" b="1" u="sng" dirty="0" smtClean="0"/>
              <a:t>      </a:t>
            </a:r>
            <a:endParaRPr lang="en-US" b="1" u="sng" dirty="0"/>
          </a:p>
        </p:txBody>
      </p:sp>
      <p:sp>
        <p:nvSpPr>
          <p:cNvPr id="4" name="Slide Number Placeholder 3"/>
          <p:cNvSpPr>
            <a:spLocks noGrp="1"/>
          </p:cNvSpPr>
          <p:nvPr>
            <p:ph type="sldNum" sz="quarter" idx="10"/>
          </p:nvPr>
        </p:nvSpPr>
        <p:spPr/>
        <p:txBody>
          <a:bodyPr/>
          <a:lstStyle/>
          <a:p>
            <a:fld id="{C0B8C532-5377-4EA5-898A-9797538CA33B}" type="slidenum">
              <a:rPr lang="en-US" smtClean="0"/>
              <a:t>10</a:t>
            </a:fld>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4021836"/>
            <a:ext cx="804672" cy="80467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400" y="5410200"/>
            <a:ext cx="804672" cy="804672"/>
          </a:xfrm>
          <a:prstGeom prst="rect">
            <a:avLst/>
          </a:prstGeom>
        </p:spPr>
      </p:pic>
    </p:spTree>
    <p:extLst>
      <p:ext uri="{BB962C8B-B14F-4D97-AF65-F5344CB8AC3E}">
        <p14:creationId xmlns:p14="http://schemas.microsoft.com/office/powerpoint/2010/main" val="4021444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 on Peter Gillespie case:</a:t>
            </a:r>
          </a:p>
          <a:p>
            <a:r>
              <a:rPr lang="en-US" dirty="0">
                <a:hlinkClick r:id="rId3"/>
              </a:rPr>
              <a:t>http://</a:t>
            </a:r>
            <a:r>
              <a:rPr lang="en-US" dirty="0" smtClean="0">
                <a:hlinkClick r:id="rId3"/>
              </a:rPr>
              <a:t>safedr.ug/VO2q3G</a:t>
            </a:r>
            <a:endParaRPr lang="en-US" dirty="0" smtClean="0"/>
          </a:p>
          <a:p>
            <a:endParaRPr lang="en-US" dirty="0"/>
          </a:p>
          <a:p>
            <a:endParaRPr lang="en-US" dirty="0" smtClean="0"/>
          </a:p>
          <a:p>
            <a:endParaRPr lang="en-US" dirty="0"/>
          </a:p>
          <a:p>
            <a:r>
              <a:rPr lang="en-US" dirty="0" smtClean="0"/>
              <a:t>Coverage of Kevin </a:t>
            </a:r>
            <a:r>
              <a:rPr lang="en-US" dirty="0" err="1" smtClean="0"/>
              <a:t>Xu</a:t>
            </a:r>
            <a:r>
              <a:rPr lang="en-US" dirty="0" smtClean="0"/>
              <a:t> case:</a:t>
            </a:r>
          </a:p>
          <a:p>
            <a:r>
              <a:rPr lang="en-US" dirty="0">
                <a:hlinkClick r:id="rId4"/>
              </a:rPr>
              <a:t>http://</a:t>
            </a:r>
            <a:r>
              <a:rPr lang="en-US" dirty="0" smtClean="0">
                <a:hlinkClick r:id="rId4"/>
              </a:rPr>
              <a:t>safedr.ug/Y0Wuks</a:t>
            </a:r>
            <a:endParaRPr lang="en-US" dirty="0" smtClean="0"/>
          </a:p>
          <a:p>
            <a:endParaRPr lang="en-US" dirty="0"/>
          </a:p>
          <a:p>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C0B8C532-5377-4EA5-898A-9797538CA33B}" type="slidenum">
              <a:rPr lang="en-US" smtClean="0"/>
              <a:t>11</a:t>
            </a:fld>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3810000"/>
            <a:ext cx="804672" cy="80467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9200" y="4876800"/>
            <a:ext cx="804672" cy="804672"/>
          </a:xfrm>
          <a:prstGeom prst="rect">
            <a:avLst/>
          </a:prstGeom>
        </p:spPr>
      </p:pic>
    </p:spTree>
    <p:extLst>
      <p:ext uri="{BB962C8B-B14F-4D97-AF65-F5344CB8AC3E}">
        <p14:creationId xmlns:p14="http://schemas.microsoft.com/office/powerpoint/2010/main" val="1631258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3810000"/>
            <a:ext cx="4800600" cy="4648200"/>
          </a:xfrm>
        </p:spPr>
        <p:txBody>
          <a:bodyPr>
            <a:normAutofit/>
          </a:bodyPr>
          <a:lstStyle/>
          <a:p>
            <a:r>
              <a:rPr lang="en-US" dirty="0" smtClean="0"/>
              <a:t>Research into affiliate networks has been presented at the Partnership for Safe Medicine’s Interchange.  George Mason Associate Professor Damon McCoy presented “Payment Processing and Unlicensed Online Pharmacies.”</a:t>
            </a:r>
          </a:p>
          <a:p>
            <a:r>
              <a:rPr lang="en-US" dirty="0" smtClean="0"/>
              <a:t>Presentation available here:</a:t>
            </a:r>
          </a:p>
          <a:p>
            <a:r>
              <a:rPr lang="en-US" dirty="0">
                <a:hlinkClick r:id="rId3"/>
              </a:rPr>
              <a:t>http://</a:t>
            </a:r>
            <a:r>
              <a:rPr lang="en-US" dirty="0" smtClean="0">
                <a:hlinkClick r:id="rId3"/>
              </a:rPr>
              <a:t>www.slideshare.net/SafeMedicines/damon-mc-coy</a:t>
            </a:r>
            <a:endParaRPr lang="en-US" dirty="0" smtClean="0"/>
          </a:p>
          <a:p>
            <a:endParaRPr lang="en-US" dirty="0"/>
          </a:p>
          <a:p>
            <a:endParaRPr lang="en-US" dirty="0" smtClean="0"/>
          </a:p>
          <a:p>
            <a:endParaRPr lang="en-US" dirty="0"/>
          </a:p>
          <a:p>
            <a:r>
              <a:rPr lang="en-US" dirty="0" smtClean="0"/>
              <a:t>Watch his presentation here:</a:t>
            </a:r>
          </a:p>
          <a:p>
            <a:r>
              <a:rPr lang="en-US" dirty="0">
                <a:hlinkClick r:id="rId4"/>
              </a:rPr>
              <a:t>http://</a:t>
            </a:r>
            <a:r>
              <a:rPr lang="en-US" dirty="0" smtClean="0">
                <a:hlinkClick r:id="rId4"/>
              </a:rPr>
              <a:t>www.c-spanvideo.org/clip/4004293</a:t>
            </a:r>
            <a:endParaRPr lang="en-US" dirty="0" smtClean="0"/>
          </a:p>
          <a:p>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DB655B2E-2772-4D81-8F26-2DF153149667}" type="slidenum">
              <a:rPr lang="en-US" smtClean="0">
                <a:solidFill>
                  <a:prstClr val="black"/>
                </a:solidFill>
              </a:rPr>
              <a:pPr/>
              <a:t>12</a:t>
            </a:fld>
            <a:endParaRPr lang="en-US">
              <a:solidFill>
                <a:prstClr val="black"/>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4762500"/>
            <a:ext cx="804672" cy="80467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7800" y="5672328"/>
            <a:ext cx="804672" cy="804672"/>
          </a:xfrm>
          <a:prstGeom prst="rect">
            <a:avLst/>
          </a:prstGeom>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3810000"/>
            <a:ext cx="4953000" cy="4648200"/>
          </a:xfrm>
        </p:spPr>
        <p:txBody>
          <a:bodyPr/>
          <a:lstStyle/>
          <a:p>
            <a:r>
              <a:rPr lang="en-US" dirty="0" smtClean="0"/>
              <a:t>Research into the Social media impact on direct-to-consumer marketing of counterfeit medicines was presented at the 2012 Partnership for Safe Medicine’s Interchange by Tim K. Mackey.  </a:t>
            </a:r>
          </a:p>
          <a:p>
            <a:endParaRPr lang="en-US" dirty="0"/>
          </a:p>
          <a:p>
            <a:r>
              <a:rPr lang="en-US" dirty="0" smtClean="0"/>
              <a:t>His presentation is available here:</a:t>
            </a:r>
          </a:p>
          <a:p>
            <a:r>
              <a:rPr lang="en-US" b="1" dirty="0">
                <a:hlinkClick r:id="rId3"/>
              </a:rPr>
              <a:t>http://safedr.ug/Xj3N9W</a:t>
            </a:r>
            <a:endParaRPr lang="en-US" dirty="0"/>
          </a:p>
          <a:p>
            <a:endParaRPr lang="en-US" dirty="0"/>
          </a:p>
          <a:p>
            <a:endParaRPr lang="en-US" dirty="0" smtClean="0"/>
          </a:p>
          <a:p>
            <a:r>
              <a:rPr lang="en-US" dirty="0" smtClean="0"/>
              <a:t>Watch his presentation here:</a:t>
            </a:r>
          </a:p>
          <a:p>
            <a:r>
              <a:rPr lang="en-US" b="1" dirty="0">
                <a:hlinkClick r:id="rId4"/>
              </a:rPr>
              <a:t>http://</a:t>
            </a:r>
            <a:r>
              <a:rPr lang="en-US" b="1" dirty="0" smtClean="0">
                <a:hlinkClick r:id="rId4"/>
              </a:rPr>
              <a:t>www.c-spanvideo.org/clip/4007311</a:t>
            </a:r>
            <a:endParaRPr lang="en-US" b="1" dirty="0" smtClean="0"/>
          </a:p>
          <a:p>
            <a:endParaRPr lang="en-US" b="1"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C0B8C532-5377-4EA5-898A-9797538CA33B}" type="slidenum">
              <a:rPr lang="en-US" smtClean="0"/>
              <a:t>13</a:t>
            </a:fld>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4572000"/>
            <a:ext cx="804672" cy="80467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400" y="5613400"/>
            <a:ext cx="804672" cy="804672"/>
          </a:xfrm>
          <a:prstGeom prst="rect">
            <a:avLst/>
          </a:prstGeom>
        </p:spPr>
      </p:pic>
    </p:spTree>
    <p:extLst>
      <p:ext uri="{BB962C8B-B14F-4D97-AF65-F5344CB8AC3E}">
        <p14:creationId xmlns:p14="http://schemas.microsoft.com/office/powerpoint/2010/main" val="1006245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t>
            </a:r>
            <a:r>
              <a:rPr lang="en-US" dirty="0"/>
              <a:t>be VIPPS accredited, a pharmacy must comply with the licensing and inspection requirements of their state and each state to which they dispense pharmaceuticals. In addition, pharmacies displaying the VIPPS seal have demonstrated to </a:t>
            </a:r>
            <a:r>
              <a:rPr lang="en-US" dirty="0" smtClean="0"/>
              <a:t>National Association of Boards of Pharmacy compliance </a:t>
            </a:r>
            <a:r>
              <a:rPr lang="en-US" dirty="0"/>
              <a:t>with VIPPS criteria including patient rights to privacy, authentication and security of prescription orders, adherence to a recognized quality assurance policy, and provision of meaningful consultation between patients and pharmacists.</a:t>
            </a:r>
          </a:p>
          <a:p>
            <a:endParaRPr lang="en-US" dirty="0"/>
          </a:p>
          <a:p>
            <a:r>
              <a:rPr lang="en-US" dirty="0"/>
              <a:t>VIPPS pharmacy sites are identified by the VIPPS hyperlink seal displayed on their Web site. </a:t>
            </a:r>
            <a:endParaRPr lang="en-US" dirty="0" smtClean="0"/>
          </a:p>
          <a:p>
            <a:endParaRPr lang="en-US" dirty="0"/>
          </a:p>
          <a:p>
            <a:r>
              <a:rPr lang="en-US" dirty="0">
                <a:hlinkClick r:id="rId3"/>
              </a:rPr>
              <a:t>http://vipps.nabp.net</a:t>
            </a:r>
            <a:r>
              <a:rPr lang="en-US" dirty="0" smtClean="0">
                <a:hlinkClick r:id="rId3"/>
              </a:rPr>
              <a:t>/</a:t>
            </a:r>
            <a:endParaRPr lang="en-US" dirty="0" smtClean="0"/>
          </a:p>
          <a:p>
            <a:endParaRPr lang="en-US" dirty="0"/>
          </a:p>
          <a:p>
            <a:r>
              <a:rPr lang="en-US" dirty="0" smtClean="0"/>
              <a:t>Legitscript.com is the only internet pharmacy verification service approved by the National Association of Boards of Pharmacy.  Pharmacies with the seal of approval have agreed to adhere to laws and regulations of the Boards of Pharmacy, DEA and FDA.</a:t>
            </a:r>
          </a:p>
          <a:p>
            <a:endParaRPr lang="en-US" dirty="0"/>
          </a:p>
          <a:p>
            <a:r>
              <a:rPr lang="en-US" dirty="0">
                <a:hlinkClick r:id="rId4"/>
              </a:rPr>
              <a:t>http://www.legitscript.com</a:t>
            </a:r>
            <a:r>
              <a:rPr lang="en-US" dirty="0" smtClean="0">
                <a:hlinkClick r:id="rId4"/>
              </a:rPr>
              <a:t>/</a:t>
            </a:r>
            <a:endParaRPr lang="en-US" dirty="0" smtClean="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C0B8C532-5377-4EA5-898A-9797538CA33B}" type="slidenum">
              <a:rPr lang="en-US" smtClean="0"/>
              <a:t>14</a:t>
            </a:fld>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5791200"/>
            <a:ext cx="804672" cy="80467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0" y="7577328"/>
            <a:ext cx="804672" cy="804672"/>
          </a:xfrm>
          <a:prstGeom prst="rect">
            <a:avLst/>
          </a:prstGeom>
        </p:spPr>
      </p:pic>
    </p:spTree>
    <p:extLst>
      <p:ext uri="{BB962C8B-B14F-4D97-AF65-F5344CB8AC3E}">
        <p14:creationId xmlns:p14="http://schemas.microsoft.com/office/powerpoint/2010/main" val="2042763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Partnership for Safe Medicines </a:t>
            </a:r>
            <a:r>
              <a:rPr lang="en-US" dirty="0" smtClean="0"/>
              <a:t>India </a:t>
            </a:r>
            <a:r>
              <a:rPr lang="en-US" dirty="0"/>
              <a:t>is a public health organization comprised of groups and individuals that have policies, procedures. or programs to protect consumers from spurious or contraband medicines. </a:t>
            </a:r>
            <a:r>
              <a:rPr lang="en-US" dirty="0" smtClean="0"/>
              <a:t>It represents </a:t>
            </a:r>
            <a:r>
              <a:rPr lang="en-US" dirty="0"/>
              <a:t>more than sixty organizations in this effort, and acts as the central location for news and policies on these issues, through the </a:t>
            </a:r>
            <a:r>
              <a:rPr lang="en-US" dirty="0" smtClean="0"/>
              <a:t>blog</a:t>
            </a:r>
            <a:r>
              <a:rPr lang="en-US" dirty="0"/>
              <a:t>, newsletters, Safe Meds Alert System and press releases. The Partnership plays a major role in spreading the drug safety message by communicating three key points: I) spurious medicines exist; 2) they are not safe: 3) you can take action to avoid them.</a:t>
            </a:r>
            <a:endParaRPr lang="en-US" dirty="0" smtClean="0"/>
          </a:p>
          <a:p>
            <a:endParaRPr lang="en-US" dirty="0"/>
          </a:p>
          <a:p>
            <a:endParaRPr lang="en-US" dirty="0" smtClean="0"/>
          </a:p>
          <a:p>
            <a:r>
              <a:rPr lang="en-US" dirty="0"/>
              <a:t>http://www.safemedicinesindia.in/</a:t>
            </a:r>
          </a:p>
          <a:p>
            <a:endParaRPr lang="en-US" dirty="0"/>
          </a:p>
        </p:txBody>
      </p:sp>
      <p:sp>
        <p:nvSpPr>
          <p:cNvPr id="4" name="Slide Number Placeholder 3"/>
          <p:cNvSpPr>
            <a:spLocks noGrp="1"/>
          </p:cNvSpPr>
          <p:nvPr>
            <p:ph type="sldNum" sz="quarter" idx="10"/>
          </p:nvPr>
        </p:nvSpPr>
        <p:spPr/>
        <p:txBody>
          <a:bodyPr/>
          <a:lstStyle/>
          <a:p>
            <a:fld id="{C0B8C532-5377-4EA5-898A-9797538CA33B}" type="slidenum">
              <a:rPr lang="en-US" smtClean="0"/>
              <a:t>15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5638800"/>
            <a:ext cx="804672" cy="804672"/>
          </a:xfrm>
          <a:prstGeom prst="rect">
            <a:avLst/>
          </a:prstGeom>
        </p:spPr>
      </p:pic>
    </p:spTree>
    <p:extLst>
      <p:ext uri="{BB962C8B-B14F-4D97-AF65-F5344CB8AC3E}">
        <p14:creationId xmlns:p14="http://schemas.microsoft.com/office/powerpoint/2010/main" val="2401518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3886200"/>
            <a:ext cx="6096000" cy="4648200"/>
          </a:xfrm>
        </p:spPr>
        <p:txBody>
          <a:bodyPr/>
          <a:lstStyle/>
          <a:p>
            <a:r>
              <a:rPr lang="en-US" dirty="0"/>
              <a:t>http://safedr.ug/PSMChina</a:t>
            </a:r>
            <a:r>
              <a:rPr lang="en-US" dirty="0" smtClean="0"/>
              <a:t>  </a:t>
            </a:r>
            <a:endParaRPr lang="en-US" dirty="0"/>
          </a:p>
        </p:txBody>
      </p:sp>
      <p:sp>
        <p:nvSpPr>
          <p:cNvPr id="4" name="Slide Number Placeholder 3"/>
          <p:cNvSpPr>
            <a:spLocks noGrp="1"/>
          </p:cNvSpPr>
          <p:nvPr>
            <p:ph type="sldNum" sz="quarter" idx="10"/>
          </p:nvPr>
        </p:nvSpPr>
        <p:spPr/>
        <p:txBody>
          <a:bodyPr/>
          <a:lstStyle/>
          <a:p>
            <a:fld id="{C0B8C532-5377-4EA5-898A-9797538CA33B}" type="slidenum">
              <a:rPr lang="en-US" smtClean="0"/>
              <a:t>16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810000"/>
            <a:ext cx="804672" cy="804672"/>
          </a:xfrm>
          <a:prstGeom prst="rect">
            <a:avLst/>
          </a:prstGeom>
        </p:spPr>
      </p:pic>
    </p:spTree>
    <p:extLst>
      <p:ext uri="{BB962C8B-B14F-4D97-AF65-F5344CB8AC3E}">
        <p14:creationId xmlns:p14="http://schemas.microsoft.com/office/powerpoint/2010/main" val="4115018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October 24, 2013 The Partnership for Safe Medicines will hold its annual Interchange, bringing together thought leaders, policy makers, law enforcement and other counterfeit medicine experts.</a:t>
            </a:r>
          </a:p>
          <a:p>
            <a:endParaRPr lang="en-US" dirty="0"/>
          </a:p>
          <a:p>
            <a:r>
              <a:rPr lang="en-US" dirty="0" smtClean="0"/>
              <a:t>Previous speakers have included FDA Commissioner Dr. Margaret Hamburg, MHRA Director of Inspection, Enforcement and Standards Gerald </a:t>
            </a:r>
            <a:r>
              <a:rPr lang="en-US" dirty="0" err="1" smtClean="0"/>
              <a:t>Heddell</a:t>
            </a:r>
            <a:r>
              <a:rPr lang="en-US" dirty="0" smtClean="0"/>
              <a:t>, </a:t>
            </a:r>
            <a:r>
              <a:rPr lang="en-US" dirty="0" err="1" smtClean="0"/>
              <a:t>PhRMA</a:t>
            </a:r>
            <a:r>
              <a:rPr lang="en-US" dirty="0" smtClean="0"/>
              <a:t> President and CEO John </a:t>
            </a:r>
            <a:r>
              <a:rPr lang="en-US" dirty="0" err="1" smtClean="0"/>
              <a:t>Castellani</a:t>
            </a:r>
            <a:r>
              <a:rPr lang="en-US" dirty="0" smtClean="0"/>
              <a:t>, GPHA President and CEO Ralph </a:t>
            </a:r>
            <a:r>
              <a:rPr lang="en-US" dirty="0" err="1" smtClean="0"/>
              <a:t>Neas</a:t>
            </a:r>
            <a:r>
              <a:rPr lang="en-US" dirty="0" smtClean="0"/>
              <a:t>,  Deputy Director US Immigration and Customs Enforcement Kumar Kibble, US State Dept. Under Secretary Robert </a:t>
            </a:r>
            <a:r>
              <a:rPr lang="en-US" dirty="0" err="1" smtClean="0"/>
              <a:t>Hormats</a:t>
            </a:r>
            <a:r>
              <a:rPr lang="en-US" dirty="0" smtClean="0"/>
              <a:t>, and many more.</a:t>
            </a:r>
          </a:p>
          <a:p>
            <a:endParaRPr lang="en-US" dirty="0"/>
          </a:p>
          <a:p>
            <a:r>
              <a:rPr lang="en-US" dirty="0" smtClean="0"/>
              <a:t>Please join us!</a:t>
            </a:r>
          </a:p>
          <a:p>
            <a:endParaRPr lang="en-US" dirty="0"/>
          </a:p>
          <a:p>
            <a:r>
              <a:rPr lang="en-US" dirty="0"/>
              <a:t>Register today:  http://www.eventbrite.com/event/4355501422</a:t>
            </a:r>
            <a:endParaRPr lang="en-US" dirty="0" smtClean="0"/>
          </a:p>
        </p:txBody>
      </p:sp>
      <p:sp>
        <p:nvSpPr>
          <p:cNvPr id="4" name="Slide Number Placeholder 3"/>
          <p:cNvSpPr>
            <a:spLocks noGrp="1"/>
          </p:cNvSpPr>
          <p:nvPr>
            <p:ph type="sldNum" sz="quarter" idx="10"/>
          </p:nvPr>
        </p:nvSpPr>
        <p:spPr/>
        <p:txBody>
          <a:bodyPr/>
          <a:lstStyle/>
          <a:p>
            <a:fld id="{C0B8C532-5377-4EA5-898A-9797538CA33B}" type="slidenum">
              <a:rPr lang="en-US" smtClean="0"/>
              <a:t>17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6324600"/>
            <a:ext cx="804672" cy="804672"/>
          </a:xfrm>
          <a:prstGeom prst="rect">
            <a:avLst/>
          </a:prstGeom>
        </p:spPr>
      </p:pic>
    </p:spTree>
    <p:extLst>
      <p:ext uri="{BB962C8B-B14F-4D97-AF65-F5344CB8AC3E}">
        <p14:creationId xmlns:p14="http://schemas.microsoft.com/office/powerpoint/2010/main" val="173583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915508" y="8686800"/>
            <a:ext cx="2971800" cy="457200"/>
          </a:xfrm>
        </p:spPr>
        <p:txBody>
          <a:bodyPr/>
          <a:lstStyle/>
          <a:p>
            <a:fld id="{C0B8C532-5377-4EA5-898A-9797538CA33B}" type="slidenum">
              <a:rPr lang="en-US" smtClean="0"/>
              <a:t>2</a:t>
            </a:fld>
            <a:endParaRPr lang="en-US"/>
          </a:p>
        </p:txBody>
      </p:sp>
      <p:sp>
        <p:nvSpPr>
          <p:cNvPr id="2" name="Slide Image Placeholder 1"/>
          <p:cNvSpPr>
            <a:spLocks noGrp="1" noRot="1" noChangeAspect="1"/>
          </p:cNvSpPr>
          <p:nvPr>
            <p:ph type="sldImg"/>
          </p:nvPr>
        </p:nvSpPr>
        <p:spPr>
          <a:xfrm>
            <a:off x="838200" y="228600"/>
            <a:ext cx="4978400" cy="3733800"/>
          </a:xfrm>
        </p:spPr>
      </p:sp>
      <p:sp>
        <p:nvSpPr>
          <p:cNvPr id="5" name="TextBox 4"/>
          <p:cNvSpPr txBox="1"/>
          <p:nvPr/>
        </p:nvSpPr>
        <p:spPr>
          <a:xfrm>
            <a:off x="304800" y="4159508"/>
            <a:ext cx="6248400" cy="1815882"/>
          </a:xfrm>
          <a:prstGeom prst="rect">
            <a:avLst/>
          </a:prstGeom>
          <a:noFill/>
        </p:spPr>
        <p:txBody>
          <a:bodyPr wrap="square" rtlCol="0">
            <a:spAutoFit/>
          </a:bodyPr>
          <a:lstStyle/>
          <a:p>
            <a:r>
              <a:rPr lang="en-US" sz="1400" dirty="0"/>
              <a:t>According to INTERPOL, the extent of the problem is impossible to quantify, but in parts of the world about 1/3 of all medical products are counterfeit</a:t>
            </a:r>
            <a:r>
              <a:rPr lang="en-US" sz="1400" dirty="0" smtClean="0"/>
              <a:t>.</a:t>
            </a:r>
          </a:p>
          <a:p>
            <a:endParaRPr lang="en-US" sz="1400" dirty="0"/>
          </a:p>
          <a:p>
            <a:r>
              <a:rPr lang="en-US" sz="1400" dirty="0"/>
              <a:t>To understand the breadth of these crimes, we can look at INTERPOL’s statistics from Operation Pangea V in 2012.  The world-wide coordinated crack down on counterfeit medications resulted in the seizure of almost 7,000 illicit packages containing 3.75 million illicit and counterfeit pills.  However only 79 people were arrested across 100 countries (INTERPOL, 2012).   </a:t>
            </a:r>
          </a:p>
        </p:txBody>
      </p:sp>
    </p:spTree>
    <p:extLst>
      <p:ext uri="{BB962C8B-B14F-4D97-AF65-F5344CB8AC3E}">
        <p14:creationId xmlns:p14="http://schemas.microsoft.com/office/powerpoint/2010/main" val="4248565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at the Doctor’s Office - Three separate batches of counterfeit cancer medications have found their way into US clinics</a:t>
            </a:r>
            <a:r>
              <a:rPr lang="en-US" dirty="0" smtClean="0"/>
              <a:t>.</a:t>
            </a:r>
          </a:p>
          <a:p>
            <a:endParaRPr lang="en-US" dirty="0"/>
          </a:p>
          <a:p>
            <a:r>
              <a:rPr lang="en-US" dirty="0"/>
              <a:t>134 clinics have now been warned they may have purchased fake cancer drugs from several foreign supplier, and one US supplier.</a:t>
            </a:r>
          </a:p>
          <a:p>
            <a:endParaRPr lang="en-US" dirty="0" smtClean="0"/>
          </a:p>
          <a:p>
            <a:r>
              <a:rPr lang="en-US" dirty="0" smtClean="0"/>
              <a:t>6 </a:t>
            </a:r>
            <a:r>
              <a:rPr lang="en-US" dirty="0"/>
              <a:t>US citizens have been prosecuted for buying or distributing counterfeit cancer medications, including suppliers, office managers and doctors.</a:t>
            </a:r>
          </a:p>
          <a:p>
            <a:endParaRPr lang="en-US" dirty="0"/>
          </a:p>
          <a:p>
            <a:r>
              <a:rPr lang="en-US" dirty="0"/>
              <a:t>Both fake Botox and fake osteoporosis drugs have been found from the same set of unauthorized distributors setting off FDA warnings to their customers. </a:t>
            </a:r>
            <a:endParaRPr lang="en-US" dirty="0" smtClean="0"/>
          </a:p>
          <a:p>
            <a:endParaRPr lang="en-US" dirty="0"/>
          </a:p>
          <a:p>
            <a:r>
              <a:rPr lang="en-US" dirty="0" smtClean="0"/>
              <a:t>In </a:t>
            </a:r>
            <a:r>
              <a:rPr lang="en-US" dirty="0"/>
              <a:t>total, the FDA has warned more than 370 doctors in 38 states and one hospital that they may have purchased counterfeit medications for their patients’ care.</a:t>
            </a:r>
          </a:p>
          <a:p>
            <a:endParaRPr lang="en-US" dirty="0" smtClean="0"/>
          </a:p>
          <a:p>
            <a:r>
              <a:rPr lang="en-US" dirty="0" smtClean="0"/>
              <a:t>Unscrupulous </a:t>
            </a:r>
            <a:r>
              <a:rPr lang="en-US" dirty="0"/>
              <a:t>wholesalers, mostly foreign, send fax blasts to doctor’s offices offering unrealistic discounts on expensive and popular medications. </a:t>
            </a:r>
          </a:p>
        </p:txBody>
      </p:sp>
      <p:sp>
        <p:nvSpPr>
          <p:cNvPr id="4" name="Slide Number Placeholder 3"/>
          <p:cNvSpPr>
            <a:spLocks noGrp="1"/>
          </p:cNvSpPr>
          <p:nvPr>
            <p:ph type="sldNum" sz="quarter" idx="10"/>
          </p:nvPr>
        </p:nvSpPr>
        <p:spPr/>
        <p:txBody>
          <a:bodyPr/>
          <a:lstStyle/>
          <a:p>
            <a:fld id="{C0B8C532-5377-4EA5-898A-9797538CA33B}" type="slidenum">
              <a:rPr lang="en-US" smtClean="0"/>
              <a:t>3</a:t>
            </a:fld>
            <a:endParaRPr lang="en-US" dirty="0"/>
          </a:p>
        </p:txBody>
      </p:sp>
    </p:spTree>
    <p:extLst>
      <p:ext uri="{BB962C8B-B14F-4D97-AF65-F5344CB8AC3E}">
        <p14:creationId xmlns:p14="http://schemas.microsoft.com/office/powerpoint/2010/main" val="1936156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Counterfeit and diverted drugs have been also found in traditional, bricks &amp; mortar pharmacies.</a:t>
            </a:r>
          </a:p>
          <a:p>
            <a:endParaRPr lang="en-US" dirty="0" smtClean="0"/>
          </a:p>
          <a:p>
            <a:r>
              <a:rPr lang="en-US" dirty="0" smtClean="0"/>
              <a:t>Last year, a specialty pharmacy was prosecuted for selling diverted HIV medication worth millions.  In another case, a distribution company, </a:t>
            </a:r>
            <a:r>
              <a:rPr lang="en-US" dirty="0" err="1" smtClean="0"/>
              <a:t>Altec</a:t>
            </a:r>
            <a:r>
              <a:rPr lang="en-US" dirty="0" smtClean="0"/>
              <a:t> Medical, was prosecuted for paying $55 million for stolen drugs with </a:t>
            </a:r>
            <a:r>
              <a:rPr lang="en-US" dirty="0"/>
              <a:t>fake pedigrees </a:t>
            </a:r>
            <a:r>
              <a:rPr lang="en-US" dirty="0" smtClean="0"/>
              <a:t>meant </a:t>
            </a:r>
            <a:r>
              <a:rPr lang="en-US" dirty="0"/>
              <a:t>to insure </a:t>
            </a:r>
            <a:r>
              <a:rPr lang="en-US" dirty="0" smtClean="0"/>
              <a:t>authenticity.</a:t>
            </a:r>
          </a:p>
          <a:p>
            <a:endParaRPr lang="en-US" dirty="0"/>
          </a:p>
        </p:txBody>
      </p:sp>
      <p:sp>
        <p:nvSpPr>
          <p:cNvPr id="4" name="Slide Number Placeholder 3"/>
          <p:cNvSpPr>
            <a:spLocks noGrp="1"/>
          </p:cNvSpPr>
          <p:nvPr>
            <p:ph type="sldNum" sz="quarter" idx="10"/>
          </p:nvPr>
        </p:nvSpPr>
        <p:spPr/>
        <p:txBody>
          <a:bodyPr/>
          <a:lstStyle/>
          <a:p>
            <a:fld id="{C0B8C532-5377-4EA5-898A-9797538CA33B}" type="slidenum">
              <a:rPr lang="en-US" smtClean="0"/>
              <a:t>4</a:t>
            </a:fld>
            <a:endParaRPr lang="en-US"/>
          </a:p>
        </p:txBody>
      </p:sp>
    </p:spTree>
    <p:extLst>
      <p:ext uri="{BB962C8B-B14F-4D97-AF65-F5344CB8AC3E}">
        <p14:creationId xmlns:p14="http://schemas.microsoft.com/office/powerpoint/2010/main" val="2234441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FDA warned patients that both counterfeit Adderall and counterfeit </a:t>
            </a:r>
            <a:r>
              <a:rPr lang="en-US" dirty="0" err="1"/>
              <a:t>Vicodin</a:t>
            </a:r>
            <a:r>
              <a:rPr lang="en-US" dirty="0"/>
              <a:t> had been found on the internet.  But medications contained active ingredients, of other medicines, that could have seriously harmed patients.  The Adderall contained Tramadol and acetaminophen instead, both pain relievers, instead of the </a:t>
            </a:r>
            <a:r>
              <a:rPr lang="en-US" dirty="0" err="1"/>
              <a:t>psychostimulant</a:t>
            </a:r>
            <a:r>
              <a:rPr lang="en-US" dirty="0"/>
              <a:t> medication expected. The fake </a:t>
            </a:r>
            <a:r>
              <a:rPr lang="en-US" dirty="0" err="1"/>
              <a:t>Vicodin</a:t>
            </a:r>
            <a:r>
              <a:rPr lang="en-US" dirty="0"/>
              <a:t> contained NSAIDs instead</a:t>
            </a:r>
            <a:r>
              <a:rPr lang="en-US" dirty="0" smtClean="0"/>
              <a:t>.</a:t>
            </a:r>
          </a:p>
          <a:p>
            <a:endParaRPr lang="en-US" dirty="0"/>
          </a:p>
          <a:p>
            <a:r>
              <a:rPr lang="en-US" dirty="0"/>
              <a:t>These two FDA warnings are just a sample of the variety of fake medications sold </a:t>
            </a:r>
            <a:r>
              <a:rPr lang="en-US" dirty="0" smtClean="0"/>
              <a:t>online. </a:t>
            </a:r>
          </a:p>
          <a:p>
            <a:endParaRPr lang="en-US" dirty="0"/>
          </a:p>
          <a:p>
            <a:r>
              <a:rPr lang="en-US" dirty="0" smtClean="0"/>
              <a:t>This </a:t>
            </a:r>
            <a:r>
              <a:rPr lang="en-US" dirty="0"/>
              <a:t>year alone, in the US there were 5 separate prosecutions of fake medications sold via fake online pharmacies, one alone which conspired “to commit $95 million worth of mail fraud” by selling unapproved medication to </a:t>
            </a:r>
            <a:r>
              <a:rPr lang="en-US" dirty="0" smtClean="0"/>
              <a:t>Americans.</a:t>
            </a:r>
            <a:endParaRPr lang="en-US" dirty="0"/>
          </a:p>
        </p:txBody>
      </p:sp>
      <p:sp>
        <p:nvSpPr>
          <p:cNvPr id="4" name="Slide Number Placeholder 3"/>
          <p:cNvSpPr>
            <a:spLocks noGrp="1"/>
          </p:cNvSpPr>
          <p:nvPr>
            <p:ph type="sldNum" sz="quarter" idx="10"/>
          </p:nvPr>
        </p:nvSpPr>
        <p:spPr/>
        <p:txBody>
          <a:bodyPr/>
          <a:lstStyle/>
          <a:p>
            <a:fld id="{C0B8C532-5377-4EA5-898A-9797538CA33B}" type="slidenum">
              <a:rPr lang="en-US" smtClean="0"/>
              <a:t>5</a:t>
            </a:fld>
            <a:endParaRPr lang="en-US"/>
          </a:p>
        </p:txBody>
      </p:sp>
    </p:spTree>
    <p:extLst>
      <p:ext uri="{BB962C8B-B14F-4D97-AF65-F5344CB8AC3E}">
        <p14:creationId xmlns:p14="http://schemas.microsoft.com/office/powerpoint/2010/main" val="2836503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a:t>
            </a:r>
            <a:r>
              <a:rPr lang="en-US" dirty="0" smtClean="0"/>
              <a:t>he National Association of Boards of Pharmacy (NABP) has </a:t>
            </a:r>
            <a:r>
              <a:rPr lang="en-US" dirty="0"/>
              <a:t>determined from sampling for three years running,  97% of more than 10,000 websites analyzed were out of compliance with state and federal laws and or/NABP patient safety and pharmacy practice standards. </a:t>
            </a:r>
            <a:endParaRPr lang="en-US" dirty="0" smtClean="0"/>
          </a:p>
          <a:p>
            <a:endParaRPr lang="en-US" dirty="0"/>
          </a:p>
          <a:p>
            <a:r>
              <a:rPr lang="en-US" dirty="0"/>
              <a:t>A</a:t>
            </a:r>
            <a:r>
              <a:rPr lang="en-US" dirty="0" smtClean="0"/>
              <a:t> </a:t>
            </a:r>
            <a:r>
              <a:rPr lang="en-US" dirty="0"/>
              <a:t>December 2010 study by the Partnership at Drugfree.org found that 1 in 6 American obtain prescription drugs via the Internet without a valid </a:t>
            </a:r>
            <a:r>
              <a:rPr lang="en-US" dirty="0" smtClean="0"/>
              <a:t>prescription.</a:t>
            </a:r>
          </a:p>
          <a:p>
            <a:endParaRPr lang="en-US" dirty="0"/>
          </a:p>
          <a:p>
            <a:r>
              <a:rPr lang="en-US" dirty="0" smtClean="0"/>
              <a:t>Read the most recent NABP report.</a:t>
            </a:r>
          </a:p>
          <a:p>
            <a:r>
              <a:rPr lang="en-US" b="1" dirty="0">
                <a:hlinkClick r:id="rId3"/>
              </a:rPr>
              <a:t>http://safedr.ug/15jcpkf</a:t>
            </a:r>
            <a:endParaRPr lang="en-US" dirty="0" smtClean="0"/>
          </a:p>
          <a:p>
            <a:endParaRPr lang="en-US" dirty="0"/>
          </a:p>
          <a:p>
            <a:endParaRPr lang="en-US" dirty="0" smtClean="0"/>
          </a:p>
          <a:p>
            <a:endParaRPr lang="en-US" dirty="0"/>
          </a:p>
          <a:p>
            <a:endParaRPr lang="en-US" dirty="0" smtClean="0"/>
          </a:p>
        </p:txBody>
      </p:sp>
      <p:sp>
        <p:nvSpPr>
          <p:cNvPr id="4" name="Slide Number Placeholder 3"/>
          <p:cNvSpPr>
            <a:spLocks noGrp="1"/>
          </p:cNvSpPr>
          <p:nvPr>
            <p:ph type="sldNum" sz="quarter" idx="10"/>
          </p:nvPr>
        </p:nvSpPr>
        <p:spPr/>
        <p:txBody>
          <a:bodyPr/>
          <a:lstStyle/>
          <a:p>
            <a:fld id="{C0B8C532-5377-4EA5-898A-9797538CA33B}" type="slidenum">
              <a:rPr lang="en-US" smtClean="0"/>
              <a:t>6</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5715000"/>
            <a:ext cx="804672" cy="804672"/>
          </a:xfrm>
          <a:prstGeom prst="rect">
            <a:avLst/>
          </a:prstGeom>
        </p:spPr>
      </p:pic>
    </p:spTree>
    <p:extLst>
      <p:ext uri="{BB962C8B-B14F-4D97-AF65-F5344CB8AC3E}">
        <p14:creationId xmlns:p14="http://schemas.microsoft.com/office/powerpoint/2010/main" val="624096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a:t>
            </a:r>
            <a:r>
              <a:rPr lang="en-US" dirty="0"/>
              <a:t>media </a:t>
            </a:r>
            <a:r>
              <a:rPr lang="en-US" dirty="0" smtClean="0"/>
              <a:t>sites, </a:t>
            </a:r>
            <a:r>
              <a:rPr lang="en-US" dirty="0"/>
              <a:t>such as Facebook, and instructional </a:t>
            </a:r>
            <a:r>
              <a:rPr lang="en-US" dirty="0" smtClean="0"/>
              <a:t>websites, </a:t>
            </a:r>
            <a:r>
              <a:rPr lang="en-US" dirty="0"/>
              <a:t>like </a:t>
            </a:r>
            <a:r>
              <a:rPr lang="en-US" dirty="0" smtClean="0"/>
              <a:t>YouTube, </a:t>
            </a:r>
            <a:r>
              <a:rPr lang="en-US" dirty="0"/>
              <a:t>are </a:t>
            </a:r>
            <a:r>
              <a:rPr lang="en-US" dirty="0" smtClean="0"/>
              <a:t>effectively subverting medicine safety protocols.</a:t>
            </a:r>
          </a:p>
          <a:p>
            <a:r>
              <a:rPr lang="en-US" dirty="0" smtClean="0"/>
              <a:t> </a:t>
            </a:r>
            <a:endParaRPr lang="en-US" dirty="0"/>
          </a:p>
          <a:p>
            <a:r>
              <a:rPr lang="en-US" dirty="0" smtClean="0"/>
              <a:t>Implant and IUD contraception is </a:t>
            </a:r>
            <a:r>
              <a:rPr lang="en-US" dirty="0"/>
              <a:t>available </a:t>
            </a:r>
            <a:r>
              <a:rPr lang="en-US" dirty="0" smtClean="0"/>
              <a:t>online, with self-help videos for treatment. Research funded by PSM and presented at our annual conference last October brought this danger to light.  </a:t>
            </a:r>
          </a:p>
          <a:p>
            <a:endParaRPr lang="en-US" dirty="0"/>
          </a:p>
          <a:p>
            <a:r>
              <a:rPr lang="en-US" dirty="0" smtClean="0"/>
              <a:t>Learn more about The Dangers of Contraception Purchased Online.</a:t>
            </a:r>
          </a:p>
          <a:p>
            <a:endParaRPr lang="en-US" dirty="0"/>
          </a:p>
          <a:p>
            <a:r>
              <a:rPr lang="en-US" dirty="0">
                <a:hlinkClick r:id="rId3"/>
              </a:rPr>
              <a:t>http://</a:t>
            </a:r>
            <a:r>
              <a:rPr lang="en-US" dirty="0" smtClean="0">
                <a:hlinkClick r:id="rId3"/>
              </a:rPr>
              <a:t>safedr.ug/IUDonline</a:t>
            </a:r>
            <a:endParaRPr lang="en-US" dirty="0" smtClean="0"/>
          </a:p>
          <a:p>
            <a:endParaRPr lang="en-US" dirty="0"/>
          </a:p>
          <a:p>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0B8C532-5377-4EA5-898A-9797538CA33B}" type="slidenum">
              <a:rPr lang="en-US" smtClean="0"/>
              <a:t>7</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2728" y="5824728"/>
            <a:ext cx="804672" cy="804672"/>
          </a:xfrm>
          <a:prstGeom prst="rect">
            <a:avLst/>
          </a:prstGeom>
        </p:spPr>
      </p:pic>
    </p:spTree>
    <p:extLst>
      <p:ext uri="{BB962C8B-B14F-4D97-AF65-F5344CB8AC3E}">
        <p14:creationId xmlns:p14="http://schemas.microsoft.com/office/powerpoint/2010/main" val="398194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04800"/>
            <a:ext cx="4572000" cy="3429000"/>
          </a:xfrm>
        </p:spPr>
      </p:sp>
      <p:sp>
        <p:nvSpPr>
          <p:cNvPr id="3" name="Notes Placeholder 2"/>
          <p:cNvSpPr>
            <a:spLocks noGrp="1"/>
          </p:cNvSpPr>
          <p:nvPr>
            <p:ph type="body" idx="1"/>
          </p:nvPr>
        </p:nvSpPr>
        <p:spPr>
          <a:xfrm>
            <a:off x="1066800" y="3810000"/>
            <a:ext cx="4572000" cy="4648200"/>
          </a:xfrm>
        </p:spPr>
        <p:txBody>
          <a:bodyPr/>
          <a:lstStyle/>
          <a:p>
            <a:r>
              <a:rPr lang="en-US" sz="1200" dirty="0" smtClean="0"/>
              <a:t>Learn more about Women’s Health Risks from Counterfeit Medicines.</a:t>
            </a:r>
          </a:p>
          <a:p>
            <a:endParaRPr lang="en-US" sz="1200" dirty="0"/>
          </a:p>
          <a:p>
            <a:r>
              <a:rPr lang="en-US" sz="1200" b="1" u="sng" dirty="0">
                <a:hlinkClick r:id="rId3"/>
              </a:rPr>
              <a:t>http://safedr.ug/Whlth</a:t>
            </a:r>
            <a:endParaRPr lang="en-US" sz="1200" b="1" u="sng" dirty="0"/>
          </a:p>
          <a:p>
            <a:endParaRPr lang="en-US" sz="1200" dirty="0"/>
          </a:p>
        </p:txBody>
      </p:sp>
      <p:sp>
        <p:nvSpPr>
          <p:cNvPr id="4" name="Slide Number Placeholder 3"/>
          <p:cNvSpPr>
            <a:spLocks noGrp="1"/>
          </p:cNvSpPr>
          <p:nvPr>
            <p:ph type="sldNum" sz="quarter" idx="10"/>
          </p:nvPr>
        </p:nvSpPr>
        <p:spPr/>
        <p:txBody>
          <a:bodyPr/>
          <a:lstStyle/>
          <a:p>
            <a:fld id="{C0B8C532-5377-4EA5-898A-9797538CA33B}" type="slidenum">
              <a:rPr lang="en-US" smtClean="0"/>
              <a:t>8</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4114800"/>
            <a:ext cx="804672" cy="804672"/>
          </a:xfrm>
          <a:prstGeom prst="rect">
            <a:avLst/>
          </a:prstGeom>
        </p:spPr>
      </p:pic>
    </p:spTree>
    <p:extLst>
      <p:ext uri="{BB962C8B-B14F-4D97-AF65-F5344CB8AC3E}">
        <p14:creationId xmlns:p14="http://schemas.microsoft.com/office/powerpoint/2010/main" val="2613457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3810000"/>
            <a:ext cx="4800600" cy="4648200"/>
          </a:xfrm>
        </p:spPr>
        <p:txBody>
          <a:bodyPr/>
          <a:lstStyle/>
          <a:p>
            <a:r>
              <a:rPr lang="en-US" dirty="0" smtClean="0"/>
              <a:t>Counterfeit cough syrup references:</a:t>
            </a:r>
          </a:p>
          <a:p>
            <a:r>
              <a:rPr lang="en-US" dirty="0">
                <a:hlinkClick r:id="rId3"/>
              </a:rPr>
              <a:t>http://</a:t>
            </a:r>
            <a:r>
              <a:rPr lang="en-US" dirty="0" smtClean="0">
                <a:hlinkClick r:id="rId3"/>
              </a:rPr>
              <a:t>safedr.ug/XZdt6N</a:t>
            </a:r>
            <a:endParaRPr lang="en-US" dirty="0" smtClean="0"/>
          </a:p>
          <a:p>
            <a:endParaRPr lang="en-US" dirty="0" smtClean="0"/>
          </a:p>
          <a:p>
            <a:endParaRPr lang="en-US" dirty="0" smtClean="0"/>
          </a:p>
          <a:p>
            <a:endParaRPr lang="en-US" dirty="0"/>
          </a:p>
          <a:p>
            <a:r>
              <a:rPr lang="en-US" dirty="0">
                <a:hlinkClick r:id="rId4"/>
              </a:rPr>
              <a:t>http://safedr.ug/WrKyc2</a:t>
            </a:r>
            <a:endParaRPr lang="en-US" dirty="0" smtClean="0"/>
          </a:p>
          <a:p>
            <a:endParaRPr lang="en-US" dirty="0" smtClean="0"/>
          </a:p>
          <a:p>
            <a:endParaRPr lang="en-US" dirty="0"/>
          </a:p>
          <a:p>
            <a:r>
              <a:rPr lang="en-US" dirty="0" smtClean="0"/>
              <a:t>Counterfeit malaria drug references:</a:t>
            </a:r>
          </a:p>
          <a:p>
            <a:r>
              <a:rPr lang="en-US" dirty="0">
                <a:hlinkClick r:id="rId5"/>
              </a:rPr>
              <a:t>http://</a:t>
            </a:r>
            <a:r>
              <a:rPr lang="en-US" dirty="0" smtClean="0">
                <a:hlinkClick r:id="rId5"/>
              </a:rPr>
              <a:t>www.bbc.co.uk/news/health-18147085</a:t>
            </a:r>
            <a:endParaRPr lang="en-US" dirty="0" smtClean="0"/>
          </a:p>
          <a:p>
            <a:endParaRPr lang="en-US" dirty="0" smtClean="0"/>
          </a:p>
          <a:p>
            <a:endParaRPr lang="en-US" dirty="0"/>
          </a:p>
          <a:p>
            <a:r>
              <a:rPr lang="en-US" dirty="0" smtClean="0"/>
              <a:t>Counterfeit antibiotic </a:t>
            </a:r>
            <a:r>
              <a:rPr lang="en-US" dirty="0" err="1" smtClean="0"/>
              <a:t>referencess</a:t>
            </a:r>
            <a:r>
              <a:rPr lang="en-US" dirty="0" smtClean="0"/>
              <a:t>:</a:t>
            </a:r>
          </a:p>
          <a:p>
            <a:r>
              <a:rPr lang="en-US" dirty="0">
                <a:hlinkClick r:id="rId6"/>
              </a:rPr>
              <a:t>http://</a:t>
            </a:r>
            <a:r>
              <a:rPr lang="en-US" dirty="0" smtClean="0">
                <a:hlinkClick r:id="rId6"/>
              </a:rPr>
              <a:t>safedr.ug/XEGCov</a:t>
            </a:r>
            <a:endParaRPr lang="en-US" dirty="0" smtClean="0"/>
          </a:p>
          <a:p>
            <a:endParaRPr lang="en-US" dirty="0" smtClean="0"/>
          </a:p>
          <a:p>
            <a:endParaRPr lang="en-US" dirty="0" smtClean="0"/>
          </a:p>
          <a:p>
            <a:r>
              <a:rPr lang="en-US" dirty="0">
                <a:hlinkClick r:id="rId7"/>
              </a:rPr>
              <a:t>http://</a:t>
            </a:r>
            <a:r>
              <a:rPr lang="en-US" dirty="0" smtClean="0">
                <a:hlinkClick r:id="rId7"/>
              </a:rPr>
              <a:t>safedr.ug/XflWp7</a:t>
            </a:r>
            <a:endParaRPr lang="en-US" dirty="0" smtClean="0"/>
          </a:p>
          <a:p>
            <a:endParaRPr lang="en-US" dirty="0" smtClean="0"/>
          </a:p>
          <a:p>
            <a:endParaRPr lang="en-US" dirty="0" smtClean="0"/>
          </a:p>
          <a:p>
            <a:r>
              <a:rPr lang="en-US" dirty="0">
                <a:hlinkClick r:id="rId8"/>
              </a:rPr>
              <a:t>http://safedr.ug/WeXjw1</a:t>
            </a:r>
            <a:endParaRPr lang="en-US" dirty="0"/>
          </a:p>
          <a:p>
            <a:endParaRPr lang="en-US" dirty="0"/>
          </a:p>
          <a:p>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C0B8C532-5377-4EA5-898A-9797538CA33B}" type="slidenum">
              <a:rPr lang="en-US" smtClean="0"/>
              <a:t>9</a:t>
            </a:fld>
            <a:endParaRPr lang="en-US"/>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4000" y="3810000"/>
            <a:ext cx="804672" cy="804672"/>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17236" y="4572000"/>
            <a:ext cx="804672" cy="804672"/>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17236" y="5367528"/>
            <a:ext cx="804672" cy="804672"/>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17236" y="6096000"/>
            <a:ext cx="804672" cy="804672"/>
          </a:xfrm>
          <a:prstGeom prst="rect">
            <a:avLst/>
          </a:prstGeom>
        </p:spPr>
      </p:pic>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59400" y="6858000"/>
            <a:ext cx="804672" cy="804672"/>
          </a:xfrm>
          <a:prstGeom prst="rect">
            <a:avLst/>
          </a:prstGeom>
        </p:spPr>
      </p:pic>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59400" y="7620000"/>
            <a:ext cx="804672" cy="804672"/>
          </a:xfrm>
          <a:prstGeom prst="rect">
            <a:avLst/>
          </a:prstGeom>
        </p:spPr>
      </p:pic>
    </p:spTree>
    <p:extLst>
      <p:ext uri="{BB962C8B-B14F-4D97-AF65-F5344CB8AC3E}">
        <p14:creationId xmlns:p14="http://schemas.microsoft.com/office/powerpoint/2010/main" val="3372338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6019800"/>
            <a:ext cx="6105525" cy="762000"/>
          </a:xfrm>
          <a:prstGeom prst="rect">
            <a:avLst/>
          </a:prstGeom>
        </p:spPr>
      </p:pic>
    </p:spTree>
    <p:extLst>
      <p:ext uri="{BB962C8B-B14F-4D97-AF65-F5344CB8AC3E}">
        <p14:creationId xmlns:p14="http://schemas.microsoft.com/office/powerpoint/2010/main" val="277086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334275C-BBAB-4713-9DA9-2B9352818AA9}" type="datetimeFigureOut">
              <a:rPr lang="en-US" smtClean="0"/>
              <a:t>3/7/2013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018A05-E323-4588-A932-E83E84B95F0C}" type="slidenum">
              <a:rPr lang="en-US" smtClean="0"/>
              <a:t>‹#›</a:t>
            </a:fld>
            <a:endParaRPr lang="en-US"/>
          </a:p>
        </p:txBody>
      </p:sp>
    </p:spTree>
    <p:extLst>
      <p:ext uri="{BB962C8B-B14F-4D97-AF65-F5344CB8AC3E}">
        <p14:creationId xmlns:p14="http://schemas.microsoft.com/office/powerpoint/2010/main" val="413002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334275C-BBAB-4713-9DA9-2B9352818AA9}" type="datetimeFigureOut">
              <a:rPr lang="en-US" smtClean="0"/>
              <a:t>3/7/2013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018A05-E323-4588-A932-E83E84B95F0C}" type="slidenum">
              <a:rPr lang="en-US" smtClean="0"/>
              <a:t>‹#›</a:t>
            </a:fld>
            <a:endParaRPr lang="en-US"/>
          </a:p>
        </p:txBody>
      </p:sp>
    </p:spTree>
    <p:extLst>
      <p:ext uri="{BB962C8B-B14F-4D97-AF65-F5344CB8AC3E}">
        <p14:creationId xmlns:p14="http://schemas.microsoft.com/office/powerpoint/2010/main" val="2947255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79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018A05-E323-4588-A932-E83E84B95F0C}" type="slidenum">
              <a:rPr lang="en-US" smtClean="0"/>
              <a:t>‹#›</a:t>
            </a:fld>
            <a:endParaRPr lang="en-US"/>
          </a:p>
        </p:txBody>
      </p:sp>
    </p:spTree>
    <p:extLst>
      <p:ext uri="{BB962C8B-B14F-4D97-AF65-F5344CB8AC3E}">
        <p14:creationId xmlns:p14="http://schemas.microsoft.com/office/powerpoint/2010/main" val="3382203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334275C-BBAB-4713-9DA9-2B9352818AA9}" type="datetimeFigureOut">
              <a:rPr lang="en-US" smtClean="0"/>
              <a:t>3/7/2013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018A05-E323-4588-A932-E83E84B95F0C}" type="slidenum">
              <a:rPr lang="en-US" smtClean="0"/>
              <a:t>‹#›</a:t>
            </a:fld>
            <a:endParaRPr lang="en-US"/>
          </a:p>
        </p:txBody>
      </p:sp>
    </p:spTree>
    <p:extLst>
      <p:ext uri="{BB962C8B-B14F-4D97-AF65-F5344CB8AC3E}">
        <p14:creationId xmlns:p14="http://schemas.microsoft.com/office/powerpoint/2010/main" val="208744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334275C-BBAB-4713-9DA9-2B9352818AA9}" type="datetimeFigureOut">
              <a:rPr lang="en-US" smtClean="0"/>
              <a:t>3/7/2013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5018A05-E323-4588-A932-E83E84B95F0C}" type="slidenum">
              <a:rPr lang="en-US" smtClean="0"/>
              <a:t>‹#›</a:t>
            </a:fld>
            <a:endParaRPr lang="en-US"/>
          </a:p>
        </p:txBody>
      </p:sp>
    </p:spTree>
    <p:extLst>
      <p:ext uri="{BB962C8B-B14F-4D97-AF65-F5344CB8AC3E}">
        <p14:creationId xmlns:p14="http://schemas.microsoft.com/office/powerpoint/2010/main" val="423333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334275C-BBAB-4713-9DA9-2B9352818AA9}" type="datetimeFigureOut">
              <a:rPr lang="en-US" smtClean="0"/>
              <a:t>3/7/2013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5018A05-E323-4588-A932-E83E84B95F0C}" type="slidenum">
              <a:rPr lang="en-US" smtClean="0"/>
              <a:t>‹#›</a:t>
            </a:fld>
            <a:endParaRPr lang="en-US"/>
          </a:p>
        </p:txBody>
      </p:sp>
    </p:spTree>
    <p:extLst>
      <p:ext uri="{BB962C8B-B14F-4D97-AF65-F5344CB8AC3E}">
        <p14:creationId xmlns:p14="http://schemas.microsoft.com/office/powerpoint/2010/main" val="1779813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334275C-BBAB-4713-9DA9-2B9352818AA9}" type="datetimeFigureOut">
              <a:rPr lang="en-US" smtClean="0"/>
              <a:t>3/7/2013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5018A05-E323-4588-A932-E83E84B95F0C}" type="slidenum">
              <a:rPr lang="en-US" smtClean="0"/>
              <a:t>‹#›</a:t>
            </a:fld>
            <a:endParaRPr lang="en-US"/>
          </a:p>
        </p:txBody>
      </p:sp>
    </p:spTree>
    <p:extLst>
      <p:ext uri="{BB962C8B-B14F-4D97-AF65-F5344CB8AC3E}">
        <p14:creationId xmlns:p14="http://schemas.microsoft.com/office/powerpoint/2010/main" val="494272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334275C-BBAB-4713-9DA9-2B9352818AA9}" type="datetimeFigureOut">
              <a:rPr lang="en-US" smtClean="0"/>
              <a:t>3/7/2013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5018A05-E323-4588-A932-E83E84B95F0C}" type="slidenum">
              <a:rPr lang="en-US" smtClean="0"/>
              <a:t>‹#›</a:t>
            </a:fld>
            <a:endParaRPr lang="en-US"/>
          </a:p>
        </p:txBody>
      </p:sp>
    </p:spTree>
    <p:extLst>
      <p:ext uri="{BB962C8B-B14F-4D97-AF65-F5344CB8AC3E}">
        <p14:creationId xmlns:p14="http://schemas.microsoft.com/office/powerpoint/2010/main" val="3319626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334275C-BBAB-4713-9DA9-2B9352818AA9}" type="datetimeFigureOut">
              <a:rPr lang="en-US" smtClean="0"/>
              <a:t>3/7/2013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5018A05-E323-4588-A932-E83E84B95F0C}" type="slidenum">
              <a:rPr lang="en-US" smtClean="0"/>
              <a:t>‹#›</a:t>
            </a:fld>
            <a:endParaRPr lang="en-US"/>
          </a:p>
        </p:txBody>
      </p:sp>
    </p:spTree>
    <p:extLst>
      <p:ext uri="{BB962C8B-B14F-4D97-AF65-F5344CB8AC3E}">
        <p14:creationId xmlns:p14="http://schemas.microsoft.com/office/powerpoint/2010/main" val="308658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334275C-BBAB-4713-9DA9-2B9352818AA9}" type="datetimeFigureOut">
              <a:rPr lang="en-US" smtClean="0"/>
              <a:t>3/7/2013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5018A05-E323-4588-A932-E83E84B95F0C}" type="slidenum">
              <a:rPr lang="en-US" smtClean="0"/>
              <a:t>‹#›</a:t>
            </a:fld>
            <a:endParaRPr lang="en-US"/>
          </a:p>
        </p:txBody>
      </p:sp>
    </p:spTree>
    <p:extLst>
      <p:ext uri="{BB962C8B-B14F-4D97-AF65-F5344CB8AC3E}">
        <p14:creationId xmlns:p14="http://schemas.microsoft.com/office/powerpoint/2010/main" val="329798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4800" y="6096000"/>
            <a:ext cx="6105525" cy="762000"/>
          </a:xfrm>
          <a:prstGeom prst="rect">
            <a:avLst/>
          </a:prstGeom>
        </p:spPr>
      </p:pic>
      <p:sp>
        <p:nvSpPr>
          <p:cNvPr id="8" name="Date Placeholder 3"/>
          <p:cNvSpPr>
            <a:spLocks noGrp="1"/>
          </p:cNvSpPr>
          <p:nvPr>
            <p:ph type="dt" sz="half" idx="2"/>
          </p:nvPr>
        </p:nvSpPr>
        <p:spPr>
          <a:xfrm>
            <a:off x="6553200" y="6569075"/>
            <a:ext cx="2133600" cy="365125"/>
          </a:xfrm>
          <a:prstGeom prst="rect">
            <a:avLst/>
          </a:prstGeom>
        </p:spPr>
        <p:txBody>
          <a:bodyPr/>
          <a:lstStyle>
            <a:lvl1pPr algn="r">
              <a:defRPr sz="1200"/>
            </a:lvl1pPr>
          </a:lstStyle>
          <a:p>
            <a:fld id="{3334275C-BBAB-4713-9DA9-2B9352818AA9}" type="datetimeFigureOut">
              <a:rPr lang="en-US" smtClean="0"/>
              <a:pPr/>
              <a:t>3/7/2013</a:t>
            </a:fld>
            <a:endParaRPr lang="en-US" dirty="0"/>
          </a:p>
        </p:txBody>
      </p:sp>
    </p:spTree>
    <p:extLst>
      <p:ext uri="{BB962C8B-B14F-4D97-AF65-F5344CB8AC3E}">
        <p14:creationId xmlns:p14="http://schemas.microsoft.com/office/powerpoint/2010/main" val="1865886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1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 y="228600"/>
            <a:ext cx="8534401" cy="1342919"/>
          </a:xfrm>
        </p:spPr>
        <p:txBody>
          <a:bodyPr>
            <a:normAutofit/>
          </a:bodyPr>
          <a:lstStyle/>
          <a:p>
            <a:r>
              <a:rPr lang="en-US" dirty="0" smtClean="0"/>
              <a:t>Counterfeit medications in the US and worldwide</a:t>
            </a:r>
            <a:endParaRPr lang="en-US" dirty="0"/>
          </a:p>
        </p:txBody>
      </p:sp>
      <p:sp>
        <p:nvSpPr>
          <p:cNvPr id="5" name="Text Placeholder 4"/>
          <p:cNvSpPr>
            <a:spLocks noGrp="1"/>
          </p:cNvSpPr>
          <p:nvPr>
            <p:ph type="body" idx="1"/>
          </p:nvPr>
        </p:nvSpPr>
        <p:spPr>
          <a:xfrm>
            <a:off x="381000" y="1447800"/>
            <a:ext cx="7620000" cy="838200"/>
          </a:xfrm>
        </p:spPr>
        <p:txBody>
          <a:bodyPr>
            <a:normAutofit fontScale="85000" lnSpcReduction="20000"/>
          </a:bodyPr>
          <a:lstStyle/>
          <a:p>
            <a:r>
              <a:rPr lang="en-US" dirty="0" smtClean="0"/>
              <a:t>Scott A. </a:t>
            </a:r>
            <a:r>
              <a:rPr lang="en-US" dirty="0" err="1" smtClean="0"/>
              <a:t>LaGanga</a:t>
            </a:r>
            <a:r>
              <a:rPr lang="en-US" dirty="0" smtClean="0"/>
              <a:t>, Executive Director</a:t>
            </a:r>
            <a:br>
              <a:rPr lang="en-US" dirty="0" smtClean="0"/>
            </a:br>
            <a:r>
              <a:rPr lang="en-US" dirty="0" smtClean="0"/>
              <a:t>The Partnership for Safe Medicines</a:t>
            </a:r>
          </a:p>
          <a:p>
            <a:r>
              <a:rPr lang="en-US" dirty="0" smtClean="0"/>
              <a:t>February 28, 2013</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98522"/>
            <a:ext cx="4876800" cy="372127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2366772"/>
            <a:ext cx="3581400" cy="3653028"/>
          </a:xfrm>
          <a:prstGeom prst="rect">
            <a:avLst/>
          </a:prstGeom>
        </p:spPr>
      </p:pic>
    </p:spTree>
    <p:extLst>
      <p:ext uri="{BB962C8B-B14F-4D97-AF65-F5344CB8AC3E}">
        <p14:creationId xmlns:p14="http://schemas.microsoft.com/office/powerpoint/2010/main" val="3012243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1183" y="3048000"/>
            <a:ext cx="5553075" cy="33806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71" y="609600"/>
            <a:ext cx="3388658" cy="2667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3670" y="228600"/>
            <a:ext cx="4695825" cy="2371725"/>
          </a:xfrm>
          <a:prstGeom prst="rect">
            <a:avLst/>
          </a:prstGeom>
        </p:spPr>
      </p:pic>
      <p:cxnSp>
        <p:nvCxnSpPr>
          <p:cNvPr id="12" name="Straight Connector 11"/>
          <p:cNvCxnSpPr/>
          <p:nvPr/>
        </p:nvCxnSpPr>
        <p:spPr>
          <a:xfrm>
            <a:off x="4976815" y="1709713"/>
            <a:ext cx="0" cy="1262087"/>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947517" y="2971800"/>
            <a:ext cx="2334762"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234237" y="2971800"/>
            <a:ext cx="4763" cy="1609726"/>
          </a:xfrm>
          <a:prstGeom prst="line">
            <a:avLst/>
          </a:prstGeom>
          <a:ln w="635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3438524"/>
            <a:ext cx="2057400" cy="2409825"/>
          </a:xfrm>
          <a:prstGeom prst="rect">
            <a:avLst/>
          </a:prstGeom>
        </p:spPr>
      </p:pic>
      <p:sp>
        <p:nvSpPr>
          <p:cNvPr id="33" name="TextBox 32"/>
          <p:cNvSpPr txBox="1"/>
          <p:nvPr/>
        </p:nvSpPr>
        <p:spPr>
          <a:xfrm>
            <a:off x="6047720" y="6172200"/>
            <a:ext cx="2715280" cy="246221"/>
          </a:xfrm>
          <a:prstGeom prst="rect">
            <a:avLst/>
          </a:prstGeom>
          <a:noFill/>
        </p:spPr>
        <p:txBody>
          <a:bodyPr wrap="square" rtlCol="0">
            <a:spAutoFit/>
          </a:bodyPr>
          <a:lstStyle/>
          <a:p>
            <a:r>
              <a:rPr lang="en-US" sz="1000" dirty="0" smtClean="0"/>
              <a:t>Map graphic courtesy of the Wall Street Journal.</a:t>
            </a:r>
            <a:endParaRPr lang="en-US" sz="1000" dirty="0"/>
          </a:p>
        </p:txBody>
      </p:sp>
    </p:spTree>
    <p:extLst>
      <p:ext uri="{BB962C8B-B14F-4D97-AF65-F5344CB8AC3E}">
        <p14:creationId xmlns:p14="http://schemas.microsoft.com/office/powerpoint/2010/main" val="3512164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9045"/>
            <a:ext cx="4241031" cy="5862331"/>
          </a:xfrm>
          <a:prstGeom prst="rect">
            <a:avLst/>
          </a:prstGeom>
          <a:ln>
            <a:solidFill>
              <a:srgbClr val="1F497D">
                <a:satMod val="155000"/>
              </a:srgbClr>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799" y="0"/>
            <a:ext cx="4619625" cy="6141283"/>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181383" y="3847540"/>
            <a:ext cx="3005137" cy="2096060"/>
          </a:xfr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3886200"/>
            <a:ext cx="3005137" cy="2081212"/>
          </a:xfrm>
          <a:prstGeom prst="rect">
            <a:avLst/>
          </a:prstGeom>
        </p:spPr>
      </p:pic>
    </p:spTree>
    <p:extLst>
      <p:ext uri="{BB962C8B-B14F-4D97-AF65-F5344CB8AC3E}">
        <p14:creationId xmlns:p14="http://schemas.microsoft.com/office/powerpoint/2010/main" val="3029306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274638"/>
            <a:ext cx="4495800" cy="1096962"/>
          </a:xfrm>
        </p:spPr>
        <p:txBody>
          <a:bodyPr>
            <a:noAutofit/>
          </a:bodyPr>
          <a:lstStyle/>
          <a:p>
            <a:pPr algn="l"/>
            <a:r>
              <a:rPr lang="en-US" sz="2000" dirty="0" smtClean="0"/>
              <a:t>Affiliate networks of criminals distribute counterfeit medicines through websites and emails around the world</a:t>
            </a: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28800"/>
            <a:ext cx="8737600" cy="43307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228600"/>
            <a:ext cx="1041400" cy="125306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15174"/>
            <a:ext cx="1309131" cy="1444834"/>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0400" y="4811750"/>
            <a:ext cx="2044700" cy="1104900"/>
          </a:xfrm>
          <a:prstGeom prst="rect">
            <a:avLst/>
          </a:prstGeom>
        </p:spPr>
      </p:pic>
      <p:cxnSp>
        <p:nvCxnSpPr>
          <p:cNvPr id="18" name="Straight Arrow Connector 17"/>
          <p:cNvCxnSpPr>
            <a:stCxn id="14" idx="1"/>
          </p:cNvCxnSpPr>
          <p:nvPr/>
        </p:nvCxnSpPr>
        <p:spPr>
          <a:xfrm flipH="1" flipV="1">
            <a:off x="1828800" y="855133"/>
            <a:ext cx="91440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219200" y="1760008"/>
            <a:ext cx="0" cy="9831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705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60698" y="6226055"/>
            <a:ext cx="1979773" cy="369332"/>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fld id="{15ADB010-785F-443F-9670-D072509A8E86}" type="slidenum">
              <a:rPr lang="en-US" sz="1800" b="1">
                <a:ln>
                  <a:prstDash val="solid"/>
                </a:ln>
                <a:solidFill>
                  <a:schemeClr val="accent4"/>
                </a:solidFill>
                <a:effectLst>
                  <a:glow rad="63500">
                    <a:schemeClr val="accent1">
                      <a:satMod val="175000"/>
                      <a:alpha val="40000"/>
                    </a:schemeClr>
                  </a:glow>
                </a:effectLst>
                <a:latin typeface="Arial" charset="0"/>
                <a:ea typeface="ＭＳ Ｐゴシック" charset="-128"/>
              </a:rPr>
              <a:pPr>
                <a:defRPr/>
              </a:pPr>
              <a:t>13</a:t>
            </a:fld>
            <a:endParaRPr lang="en-US" sz="1800" b="1" dirty="0">
              <a:ln>
                <a:prstDash val="solid"/>
              </a:ln>
              <a:solidFill>
                <a:srgbClr val="0081BE"/>
              </a:solidFill>
              <a:effectLst>
                <a:glow rad="63500">
                  <a:schemeClr val="accent1">
                    <a:satMod val="175000"/>
                    <a:alpha val="40000"/>
                  </a:schemeClr>
                </a:glow>
              </a:effectLst>
              <a:latin typeface="Arial" charset="0"/>
              <a:ea typeface="ＭＳ Ｐゴシック" charset="-128"/>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1000"/>
            <a:ext cx="7728996" cy="567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575" y="381000"/>
            <a:ext cx="4646523" cy="299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375024"/>
            <a:ext cx="3663627" cy="267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227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228600"/>
            <a:ext cx="6525885" cy="5937379"/>
          </a:xfrm>
        </p:spPr>
      </p:pic>
    </p:spTree>
    <p:extLst>
      <p:ext uri="{BB962C8B-B14F-4D97-AF65-F5344CB8AC3E}">
        <p14:creationId xmlns:p14="http://schemas.microsoft.com/office/powerpoint/2010/main" val="2260087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219200"/>
            <a:ext cx="6959277" cy="4953000"/>
          </a:xfrm>
        </p:spPr>
      </p:pic>
      <p:sp>
        <p:nvSpPr>
          <p:cNvPr id="7" name="Title 1"/>
          <p:cNvSpPr txBox="1">
            <a:spLocks/>
          </p:cNvSpPr>
          <p:nvPr/>
        </p:nvSpPr>
        <p:spPr>
          <a:xfrm>
            <a:off x="609600" y="1524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C00000"/>
                </a:solidFill>
              </a:rPr>
              <a:t>Partnership for Safe Medicines India Rolls Out Drug Verification Program</a:t>
            </a:r>
            <a:endParaRPr lang="en-US" b="1" dirty="0">
              <a:solidFill>
                <a:srgbClr val="C00000"/>
              </a:solidFill>
            </a:endParaRPr>
          </a:p>
        </p:txBody>
      </p:sp>
    </p:spTree>
    <p:extLst>
      <p:ext uri="{BB962C8B-B14F-4D97-AF65-F5344CB8AC3E}">
        <p14:creationId xmlns:p14="http://schemas.microsoft.com/office/powerpoint/2010/main" val="1560022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Partnership for Safe Medicines China To Fight Counterfeit Drugs Globally</a:t>
            </a:r>
            <a:endParaRPr lang="en-US" b="1" dirty="0">
              <a:solidFill>
                <a:srgbClr val="C0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39657"/>
            <a:ext cx="8229600" cy="4047048"/>
          </a:xfrm>
        </p:spPr>
      </p:pic>
    </p:spTree>
    <p:extLst>
      <p:ext uri="{BB962C8B-B14F-4D97-AF65-F5344CB8AC3E}">
        <p14:creationId xmlns:p14="http://schemas.microsoft.com/office/powerpoint/2010/main" val="1793372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52400"/>
            <a:ext cx="7899898" cy="5867400"/>
          </a:xfrm>
        </p:spPr>
      </p:pic>
    </p:spTree>
    <p:extLst>
      <p:ext uri="{BB962C8B-B14F-4D97-AF65-F5344CB8AC3E}">
        <p14:creationId xmlns:p14="http://schemas.microsoft.com/office/powerpoint/2010/main" val="1595885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ituation Report\2010\Charts &amp; Graphs\Arrests by reg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3874" y="228600"/>
            <a:ext cx="4200526" cy="3200556"/>
          </a:xfrm>
          <a:prstGeom prst="rect">
            <a:avLst/>
          </a:prstGeom>
          <a:noFill/>
          <a:ln w="50800" cmpd="thinThick">
            <a:no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S:\Situation Report\2010\Charts &amp; Graphs\Incidents - Regions of the World.jpg"/>
          <p:cNvPicPr>
            <a:picLocks noChangeAspect="1" noChangeArrowheads="1"/>
          </p:cNvPicPr>
          <p:nvPr/>
        </p:nvPicPr>
        <p:blipFill>
          <a:blip r:embed="rId4" cstate="print">
            <a:extLst>
              <a:ext uri="{28A0092B-C50C-407E-A947-70E740481C1C}">
                <a14:useLocalDpi xmlns:a14="http://schemas.microsoft.com/office/drawing/2010/main" val="0"/>
              </a:ext>
            </a:extLst>
          </a:blip>
          <a:srcRect l="3125" t="12015"/>
          <a:stretch>
            <a:fillRect/>
          </a:stretch>
        </p:blipFill>
        <p:spPr bwMode="auto">
          <a:xfrm>
            <a:off x="423713" y="3112532"/>
            <a:ext cx="3691086" cy="2832794"/>
          </a:xfrm>
          <a:prstGeom prst="rect">
            <a:avLst/>
          </a:prstGeom>
          <a:noFill/>
          <a:ln w="50800" cmpd="thinThick">
            <a:solidFill>
              <a:srgbClr val="9A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67450" y="5971401"/>
            <a:ext cx="2438400" cy="276999"/>
          </a:xfrm>
          <a:prstGeom prst="rect">
            <a:avLst/>
          </a:prstGeom>
          <a:noFill/>
        </p:spPr>
        <p:txBody>
          <a:bodyPr wrap="square" rtlCol="0">
            <a:spAutoFit/>
          </a:bodyPr>
          <a:lstStyle/>
          <a:p>
            <a:r>
              <a:rPr lang="en-US" sz="1200" dirty="0" smtClean="0"/>
              <a:t>Data courtesy of PSI and INTERPOL.</a:t>
            </a:r>
            <a:endParaRPr lang="en-US" sz="1200" dirty="0"/>
          </a:p>
        </p:txBody>
      </p:sp>
      <p:sp>
        <p:nvSpPr>
          <p:cNvPr id="4" name="TextBox 3"/>
          <p:cNvSpPr txBox="1"/>
          <p:nvPr/>
        </p:nvSpPr>
        <p:spPr>
          <a:xfrm>
            <a:off x="423713" y="497708"/>
            <a:ext cx="3717740" cy="2031325"/>
          </a:xfrm>
          <a:prstGeom prst="rect">
            <a:avLst/>
          </a:prstGeom>
          <a:solidFill>
            <a:srgbClr val="9A0000"/>
          </a:solidFill>
          <a:scene3d>
            <a:camera prst="orthographicFront"/>
            <a:lightRig rig="threePt" dir="t"/>
          </a:scene3d>
          <a:sp3d>
            <a:bevelT/>
          </a:sp3d>
        </p:spPr>
        <p:txBody>
          <a:bodyPr wrap="square" rtlCol="0">
            <a:spAutoFit/>
          </a:bodyPr>
          <a:lstStyle/>
          <a:p>
            <a:r>
              <a:rPr lang="en-US" dirty="0" smtClean="0">
                <a:solidFill>
                  <a:schemeClr val="bg1"/>
                </a:solidFill>
              </a:rPr>
              <a:t>INTERPOL’s Pangea V – 2012</a:t>
            </a:r>
          </a:p>
          <a:p>
            <a:r>
              <a:rPr lang="en-US" sz="2200" b="1" dirty="0">
                <a:solidFill>
                  <a:srgbClr val="FFFF00"/>
                </a:solidFill>
              </a:rPr>
              <a:t>7,000</a:t>
            </a:r>
            <a:r>
              <a:rPr lang="en-US" dirty="0" smtClean="0"/>
              <a:t> </a:t>
            </a:r>
            <a:r>
              <a:rPr lang="en-US" dirty="0" smtClean="0">
                <a:solidFill>
                  <a:schemeClr val="bg1"/>
                </a:solidFill>
              </a:rPr>
              <a:t>illicit packages seized</a:t>
            </a:r>
          </a:p>
          <a:p>
            <a:r>
              <a:rPr lang="en-US" sz="2200" b="1" dirty="0">
                <a:solidFill>
                  <a:srgbClr val="FFFF00"/>
                </a:solidFill>
              </a:rPr>
              <a:t>3,750,000</a:t>
            </a:r>
            <a:r>
              <a:rPr lang="en-US" sz="2400" b="1" dirty="0" smtClean="0"/>
              <a:t> </a:t>
            </a:r>
            <a:r>
              <a:rPr lang="en-US" dirty="0" smtClean="0">
                <a:solidFill>
                  <a:schemeClr val="bg1"/>
                </a:solidFill>
              </a:rPr>
              <a:t>illicit &amp; counterfeit pills found</a:t>
            </a:r>
          </a:p>
          <a:p>
            <a:r>
              <a:rPr lang="en-US" sz="2200" b="1" dirty="0">
                <a:solidFill>
                  <a:srgbClr val="FFFF00"/>
                </a:solidFill>
              </a:rPr>
              <a:t>79 </a:t>
            </a:r>
            <a:r>
              <a:rPr lang="en-US" dirty="0" smtClean="0">
                <a:solidFill>
                  <a:schemeClr val="bg1"/>
                </a:solidFill>
              </a:rPr>
              <a:t>people arrested in</a:t>
            </a:r>
          </a:p>
          <a:p>
            <a:r>
              <a:rPr lang="en-US" sz="2200" b="1" dirty="0">
                <a:solidFill>
                  <a:srgbClr val="FFFF00"/>
                </a:solidFill>
              </a:rPr>
              <a:t>100</a:t>
            </a:r>
            <a:r>
              <a:rPr lang="en-US" dirty="0" smtClean="0"/>
              <a:t> </a:t>
            </a:r>
            <a:r>
              <a:rPr lang="en-US" dirty="0" smtClean="0">
                <a:solidFill>
                  <a:schemeClr val="bg1"/>
                </a:solidFill>
              </a:rPr>
              <a:t>countries</a:t>
            </a:r>
          </a:p>
        </p:txBody>
      </p:sp>
      <p:sp>
        <p:nvSpPr>
          <p:cNvPr id="12" name="TextBox 11"/>
          <p:cNvSpPr txBox="1"/>
          <p:nvPr/>
        </p:nvSpPr>
        <p:spPr>
          <a:xfrm>
            <a:off x="4286249" y="3483114"/>
            <a:ext cx="4430620" cy="707886"/>
          </a:xfrm>
          <a:prstGeom prst="rect">
            <a:avLst/>
          </a:prstGeom>
          <a:solidFill>
            <a:srgbClr val="9A0000"/>
          </a:solidFill>
          <a:scene3d>
            <a:camera prst="orthographicFront"/>
            <a:lightRig rig="threePt" dir="t"/>
          </a:scene3d>
          <a:sp3d>
            <a:bevelT/>
          </a:sp3d>
        </p:spPr>
        <p:txBody>
          <a:bodyPr wrap="square" rtlCol="0">
            <a:spAutoFit/>
          </a:bodyPr>
          <a:lstStyle/>
          <a:p>
            <a:r>
              <a:rPr lang="en-US" dirty="0" smtClean="0">
                <a:solidFill>
                  <a:schemeClr val="bg1"/>
                </a:solidFill>
              </a:rPr>
              <a:t>In parts of the world about </a:t>
            </a:r>
          </a:p>
          <a:p>
            <a:r>
              <a:rPr lang="en-US" sz="2200" b="1" dirty="0" smtClean="0">
                <a:solidFill>
                  <a:srgbClr val="FFFF00"/>
                </a:solidFill>
              </a:rPr>
              <a:t>1 in 3</a:t>
            </a:r>
            <a:r>
              <a:rPr lang="en-US" sz="2200" dirty="0" smtClean="0"/>
              <a:t> </a:t>
            </a:r>
            <a:r>
              <a:rPr lang="en-US" dirty="0" smtClean="0">
                <a:solidFill>
                  <a:schemeClr val="bg1"/>
                </a:solidFill>
              </a:rPr>
              <a:t>medical products are counterfeit. </a:t>
            </a:r>
          </a:p>
        </p:txBody>
      </p:sp>
      <p:sp>
        <p:nvSpPr>
          <p:cNvPr id="13" name="TextBox 12"/>
          <p:cNvSpPr txBox="1"/>
          <p:nvPr/>
        </p:nvSpPr>
        <p:spPr>
          <a:xfrm>
            <a:off x="382767" y="2667000"/>
            <a:ext cx="3758686" cy="369332"/>
          </a:xfrm>
          <a:prstGeom prst="rect">
            <a:avLst/>
          </a:prstGeom>
          <a:solidFill>
            <a:srgbClr val="9A0000"/>
          </a:solidFill>
          <a:scene3d>
            <a:camera prst="orthographicFront"/>
            <a:lightRig rig="threePt" dir="t"/>
          </a:scene3d>
          <a:sp3d>
            <a:bevelT/>
          </a:sp3d>
        </p:spPr>
        <p:txBody>
          <a:bodyPr wrap="square" rtlCol="0">
            <a:spAutoFit/>
          </a:bodyPr>
          <a:lstStyle/>
          <a:p>
            <a:r>
              <a:rPr lang="en-US" dirty="0" smtClean="0">
                <a:solidFill>
                  <a:schemeClr val="bg1"/>
                </a:solidFill>
              </a:rPr>
              <a:t>Reported incidents by region</a:t>
            </a:r>
          </a:p>
        </p:txBody>
      </p:sp>
      <p:sp>
        <p:nvSpPr>
          <p:cNvPr id="14" name="TextBox 13"/>
          <p:cNvSpPr txBox="1"/>
          <p:nvPr/>
        </p:nvSpPr>
        <p:spPr>
          <a:xfrm>
            <a:off x="4286249" y="4497050"/>
            <a:ext cx="4419601" cy="1446550"/>
          </a:xfrm>
          <a:prstGeom prst="rect">
            <a:avLst/>
          </a:prstGeom>
          <a:solidFill>
            <a:srgbClr val="9A0000"/>
          </a:solidFill>
          <a:scene3d>
            <a:camera prst="orthographicFront"/>
            <a:lightRig rig="threePt" dir="t"/>
          </a:scene3d>
          <a:sp3d>
            <a:bevelT/>
          </a:sp3d>
        </p:spPr>
        <p:txBody>
          <a:bodyPr wrap="square" rtlCol="0">
            <a:spAutoFit/>
          </a:bodyPr>
          <a:lstStyle/>
          <a:p>
            <a:r>
              <a:rPr lang="en-US" sz="2000" dirty="0" smtClean="0">
                <a:solidFill>
                  <a:schemeClr val="bg1"/>
                </a:solidFill>
              </a:rPr>
              <a:t>But a teenager in </a:t>
            </a:r>
            <a:r>
              <a:rPr lang="en-US" sz="2200" b="1" dirty="0" smtClean="0">
                <a:solidFill>
                  <a:srgbClr val="FFFF00"/>
                </a:solidFill>
              </a:rPr>
              <a:t>Boston</a:t>
            </a:r>
            <a:r>
              <a:rPr lang="en-US" sz="2000" dirty="0" smtClean="0"/>
              <a:t> </a:t>
            </a:r>
            <a:r>
              <a:rPr lang="en-US" sz="2000" dirty="0" smtClean="0">
                <a:solidFill>
                  <a:schemeClr val="bg1"/>
                </a:solidFill>
              </a:rPr>
              <a:t>can buy fake drugs online from </a:t>
            </a:r>
            <a:r>
              <a:rPr lang="en-US" sz="2200" b="1" dirty="0" smtClean="0">
                <a:solidFill>
                  <a:srgbClr val="FFFF00"/>
                </a:solidFill>
              </a:rPr>
              <a:t>Canada</a:t>
            </a:r>
            <a:r>
              <a:rPr lang="en-US" sz="2000" b="1" dirty="0" smtClean="0">
                <a:solidFill>
                  <a:srgbClr val="FFFF00"/>
                </a:solidFill>
              </a:rPr>
              <a:t> </a:t>
            </a:r>
            <a:r>
              <a:rPr lang="en-US" sz="2000" dirty="0" smtClean="0">
                <a:solidFill>
                  <a:schemeClr val="bg1"/>
                </a:solidFill>
              </a:rPr>
              <a:t>that were made in </a:t>
            </a:r>
            <a:r>
              <a:rPr lang="en-US" sz="2200" b="1" dirty="0" smtClean="0">
                <a:solidFill>
                  <a:srgbClr val="FFFF00"/>
                </a:solidFill>
              </a:rPr>
              <a:t>India</a:t>
            </a:r>
            <a:r>
              <a:rPr lang="en-US" sz="2000" b="1" dirty="0" smtClean="0">
                <a:solidFill>
                  <a:srgbClr val="FFFF00"/>
                </a:solidFill>
              </a:rPr>
              <a:t> </a:t>
            </a:r>
            <a:r>
              <a:rPr lang="en-US" sz="2000" dirty="0" smtClean="0">
                <a:solidFill>
                  <a:schemeClr val="bg1"/>
                </a:solidFill>
              </a:rPr>
              <a:t>and shipped directly from</a:t>
            </a:r>
          </a:p>
          <a:p>
            <a:r>
              <a:rPr lang="en-US" sz="2200" b="1" dirty="0" smtClean="0">
                <a:solidFill>
                  <a:srgbClr val="FFFF00"/>
                </a:solidFill>
              </a:rPr>
              <a:t>Barbados</a:t>
            </a:r>
            <a:r>
              <a:rPr lang="en-US" sz="2000" b="1" dirty="0" smtClean="0">
                <a:solidFill>
                  <a:srgbClr val="FFFF00"/>
                </a:solidFill>
              </a:rPr>
              <a:t>.</a:t>
            </a:r>
            <a:endParaRPr lang="en-US" sz="2000" dirty="0" smtClean="0"/>
          </a:p>
        </p:txBody>
      </p:sp>
    </p:spTree>
    <p:extLst>
      <p:ext uri="{BB962C8B-B14F-4D97-AF65-F5344CB8AC3E}">
        <p14:creationId xmlns:p14="http://schemas.microsoft.com/office/powerpoint/2010/main" val="223283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493" y="1905000"/>
            <a:ext cx="7127507" cy="431282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225" y="228600"/>
            <a:ext cx="2283412" cy="1289705"/>
          </a:xfrm>
          <a:prstGeom prst="rect">
            <a:avLst/>
          </a:prstGeom>
        </p:spPr>
      </p:pic>
      <p:sp>
        <p:nvSpPr>
          <p:cNvPr id="7" name="TextBox 6"/>
          <p:cNvSpPr txBox="1"/>
          <p:nvPr/>
        </p:nvSpPr>
        <p:spPr>
          <a:xfrm>
            <a:off x="3886200" y="228600"/>
            <a:ext cx="4767056" cy="1754326"/>
          </a:xfrm>
          <a:prstGeom prst="rect">
            <a:avLst/>
          </a:prstGeom>
          <a:gradFill flip="none" rotWithShape="1">
            <a:gsLst>
              <a:gs pos="0">
                <a:srgbClr val="FFE7E7"/>
              </a:gs>
              <a:gs pos="82000">
                <a:srgbClr val="DE5754"/>
              </a:gs>
              <a:gs pos="97000">
                <a:srgbClr val="9A0000"/>
              </a:gs>
            </a:gsLst>
            <a:path path="circle">
              <a:fillToRect r="100000" b="100000"/>
            </a:path>
            <a:tileRect l="-100000" t="-100000"/>
          </a:gradFill>
          <a:scene3d>
            <a:camera prst="orthographicFront"/>
            <a:lightRig rig="threePt" dir="t"/>
          </a:scene3d>
          <a:sp3d>
            <a:bevelT/>
          </a:sp3d>
        </p:spPr>
        <p:txBody>
          <a:bodyPr wrap="square" rtlCol="0">
            <a:spAutoFit/>
          </a:bodyPr>
          <a:lstStyle/>
          <a:p>
            <a:r>
              <a:rPr lang="en-US" dirty="0" smtClean="0"/>
              <a:t>Fax advertisements offer unrealistic discounts</a:t>
            </a:r>
            <a:br>
              <a:rPr lang="en-US" dirty="0" smtClean="0"/>
            </a:br>
            <a:r>
              <a:rPr lang="en-US" dirty="0" smtClean="0"/>
              <a:t>on </a:t>
            </a:r>
            <a:r>
              <a:rPr lang="en-US" dirty="0"/>
              <a:t>expensive and popular medications.  </a:t>
            </a:r>
            <a:endParaRPr lang="en-US" dirty="0" smtClean="0"/>
          </a:p>
          <a:p>
            <a:endParaRPr lang="en-US" dirty="0"/>
          </a:p>
          <a:p>
            <a:r>
              <a:rPr lang="en-US" dirty="0" smtClean="0"/>
              <a:t>The </a:t>
            </a:r>
            <a:r>
              <a:rPr lang="en-US" dirty="0"/>
              <a:t>doctors aren’t passing those savings on to their patients, nor are they letting them know where they got the medication from.</a:t>
            </a:r>
          </a:p>
        </p:txBody>
      </p:sp>
      <p:sp>
        <p:nvSpPr>
          <p:cNvPr id="11" name="TextBox 10"/>
          <p:cNvSpPr txBox="1"/>
          <p:nvPr/>
        </p:nvSpPr>
        <p:spPr>
          <a:xfrm>
            <a:off x="3581400" y="5791200"/>
            <a:ext cx="4876800" cy="646331"/>
          </a:xfrm>
          <a:prstGeom prst="rect">
            <a:avLst/>
          </a:prstGeom>
          <a:solidFill>
            <a:schemeClr val="tx1">
              <a:alpha val="8000"/>
            </a:schemeClr>
          </a:solidFill>
          <a:scene3d>
            <a:camera prst="orthographicFront"/>
            <a:lightRig rig="threePt" dir="t"/>
          </a:scene3d>
          <a:sp3d>
            <a:bevelT/>
          </a:sp3d>
        </p:spPr>
        <p:txBody>
          <a:bodyPr wrap="square" rtlCol="0">
            <a:spAutoFit/>
          </a:bodyPr>
          <a:lstStyle/>
          <a:p>
            <a:r>
              <a:rPr lang="en-US" b="1" dirty="0" smtClean="0">
                <a:solidFill>
                  <a:srgbClr val="2A0000"/>
                </a:solidFill>
              </a:rPr>
              <a:t>States with doctors warned about unapproved medications by the FDA.</a:t>
            </a:r>
            <a:endParaRPr lang="en-US" b="1" dirty="0">
              <a:solidFill>
                <a:srgbClr val="2A0000"/>
              </a:solidFill>
            </a:endParaRPr>
          </a:p>
        </p:txBody>
      </p:sp>
      <p:sp>
        <p:nvSpPr>
          <p:cNvPr id="12" name="TextBox 11"/>
          <p:cNvSpPr txBox="1"/>
          <p:nvPr/>
        </p:nvSpPr>
        <p:spPr>
          <a:xfrm>
            <a:off x="2667000" y="247650"/>
            <a:ext cx="990600" cy="369332"/>
          </a:xfrm>
          <a:prstGeom prst="rect">
            <a:avLst/>
          </a:prstGeom>
          <a:gradFill flip="none" rotWithShape="1">
            <a:gsLst>
              <a:gs pos="0">
                <a:srgbClr val="FFE7E7"/>
              </a:gs>
              <a:gs pos="82000">
                <a:srgbClr val="DE5754"/>
              </a:gs>
              <a:gs pos="97000">
                <a:srgbClr val="9A0000"/>
              </a:gs>
            </a:gsLst>
            <a:path path="circle">
              <a:fillToRect r="100000" b="100000"/>
            </a:path>
            <a:tileRect l="-100000" t="-100000"/>
          </a:gradFill>
          <a:scene3d>
            <a:camera prst="orthographicFront"/>
            <a:lightRig rig="threePt" dir="t"/>
          </a:scene3d>
          <a:sp3d>
            <a:bevelT/>
          </a:sp3d>
        </p:spPr>
        <p:txBody>
          <a:bodyPr wrap="square" rtlCol="0">
            <a:spAutoFit/>
          </a:bodyPr>
          <a:lstStyle/>
          <a:p>
            <a:r>
              <a:rPr lang="en-US" b="1" i="1" dirty="0" smtClean="0"/>
              <a:t>Botox</a:t>
            </a:r>
            <a:endParaRPr lang="en-US" b="1" i="1" dirty="0"/>
          </a:p>
        </p:txBody>
      </p:sp>
      <p:sp>
        <p:nvSpPr>
          <p:cNvPr id="13" name="TextBox 12"/>
          <p:cNvSpPr txBox="1"/>
          <p:nvPr/>
        </p:nvSpPr>
        <p:spPr>
          <a:xfrm>
            <a:off x="1676400" y="1798260"/>
            <a:ext cx="990600" cy="369332"/>
          </a:xfrm>
          <a:prstGeom prst="rect">
            <a:avLst/>
          </a:prstGeom>
          <a:gradFill flip="none" rotWithShape="1">
            <a:gsLst>
              <a:gs pos="0">
                <a:srgbClr val="FFE7E7"/>
              </a:gs>
              <a:gs pos="82000">
                <a:srgbClr val="DE5754"/>
              </a:gs>
              <a:gs pos="97000">
                <a:srgbClr val="9A0000"/>
              </a:gs>
            </a:gsLst>
            <a:path path="circle">
              <a:fillToRect r="100000" b="100000"/>
            </a:path>
            <a:tileRect l="-100000" t="-100000"/>
          </a:gradFill>
          <a:scene3d>
            <a:camera prst="orthographicFront"/>
            <a:lightRig rig="threePt" dir="t"/>
          </a:scene3d>
          <a:sp3d>
            <a:bevelT/>
          </a:sp3d>
        </p:spPr>
        <p:txBody>
          <a:bodyPr wrap="square" rtlCol="0">
            <a:spAutoFit/>
          </a:bodyPr>
          <a:lstStyle/>
          <a:p>
            <a:r>
              <a:rPr lang="en-US" b="1" i="1" dirty="0" err="1" smtClean="0"/>
              <a:t>Avastin</a:t>
            </a:r>
            <a:endParaRPr lang="en-US" b="1" i="1" dirty="0" smtClean="0"/>
          </a:p>
        </p:txBody>
      </p:sp>
      <p:sp>
        <p:nvSpPr>
          <p:cNvPr id="14" name="TextBox 13"/>
          <p:cNvSpPr txBox="1"/>
          <p:nvPr/>
        </p:nvSpPr>
        <p:spPr>
          <a:xfrm>
            <a:off x="1676400" y="2754868"/>
            <a:ext cx="990600" cy="369332"/>
          </a:xfrm>
          <a:prstGeom prst="rect">
            <a:avLst/>
          </a:prstGeom>
          <a:gradFill flip="none" rotWithShape="1">
            <a:gsLst>
              <a:gs pos="0">
                <a:srgbClr val="FFE7E7"/>
              </a:gs>
              <a:gs pos="82000">
                <a:srgbClr val="DE5754"/>
              </a:gs>
              <a:gs pos="97000">
                <a:srgbClr val="9A0000"/>
              </a:gs>
            </a:gsLst>
            <a:path path="circle">
              <a:fillToRect r="100000" b="100000"/>
            </a:path>
            <a:tileRect l="-100000" t="-100000"/>
          </a:gradFill>
          <a:scene3d>
            <a:camera prst="orthographicFront"/>
            <a:lightRig rig="threePt" dir="t"/>
          </a:scene3d>
          <a:sp3d>
            <a:bevelT/>
          </a:sp3d>
        </p:spPr>
        <p:txBody>
          <a:bodyPr wrap="square" rtlCol="0">
            <a:spAutoFit/>
          </a:bodyPr>
          <a:lstStyle/>
          <a:p>
            <a:r>
              <a:rPr lang="en-US" b="1" i="1" dirty="0" err="1" smtClean="0"/>
              <a:t>Altuzan</a:t>
            </a:r>
            <a:endParaRPr lang="en-US" b="1" i="1" dirty="0" smtClean="0"/>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225" y="1705817"/>
            <a:ext cx="1203517" cy="2272646"/>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0" y="4061411"/>
            <a:ext cx="1463082" cy="1798260"/>
          </a:xfrm>
          <a:prstGeom prst="rect">
            <a:avLst/>
          </a:prstGeom>
        </p:spPr>
      </p:pic>
      <p:sp>
        <p:nvSpPr>
          <p:cNvPr id="16" name="TextBox 15"/>
          <p:cNvSpPr txBox="1"/>
          <p:nvPr/>
        </p:nvSpPr>
        <p:spPr>
          <a:xfrm>
            <a:off x="1676400" y="4038600"/>
            <a:ext cx="990600" cy="369332"/>
          </a:xfrm>
          <a:prstGeom prst="rect">
            <a:avLst/>
          </a:prstGeom>
          <a:gradFill flip="none" rotWithShape="1">
            <a:gsLst>
              <a:gs pos="0">
                <a:srgbClr val="FFE7E7"/>
              </a:gs>
              <a:gs pos="82000">
                <a:srgbClr val="DE5754"/>
              </a:gs>
              <a:gs pos="97000">
                <a:srgbClr val="9A0000"/>
              </a:gs>
            </a:gsLst>
            <a:path path="circle">
              <a:fillToRect r="100000" b="100000"/>
            </a:path>
            <a:tileRect l="-100000" t="-100000"/>
          </a:gradFill>
          <a:scene3d>
            <a:camera prst="orthographicFront"/>
            <a:lightRig rig="threePt" dir="t"/>
          </a:scene3d>
          <a:sp3d>
            <a:bevelT/>
          </a:sp3d>
        </p:spPr>
        <p:txBody>
          <a:bodyPr wrap="square" rtlCol="0">
            <a:spAutoFit/>
          </a:bodyPr>
          <a:lstStyle/>
          <a:p>
            <a:r>
              <a:rPr lang="en-US" b="1" i="1" dirty="0" err="1" smtClean="0"/>
              <a:t>Aclasta</a:t>
            </a:r>
            <a:endParaRPr lang="en-US" b="1" i="1" dirty="0" smtClean="0"/>
          </a:p>
        </p:txBody>
      </p:sp>
      <p:sp>
        <p:nvSpPr>
          <p:cNvPr id="15" name="TextBox 14"/>
          <p:cNvSpPr txBox="1"/>
          <p:nvPr/>
        </p:nvSpPr>
        <p:spPr>
          <a:xfrm>
            <a:off x="1676400" y="4659868"/>
            <a:ext cx="990600" cy="369332"/>
          </a:xfrm>
          <a:prstGeom prst="rect">
            <a:avLst/>
          </a:prstGeom>
          <a:gradFill flip="none" rotWithShape="1">
            <a:gsLst>
              <a:gs pos="0">
                <a:srgbClr val="FFE7E7"/>
              </a:gs>
              <a:gs pos="82000">
                <a:srgbClr val="DE5754"/>
              </a:gs>
              <a:gs pos="97000">
                <a:srgbClr val="9A0000"/>
              </a:gs>
            </a:gsLst>
            <a:path path="circle">
              <a:fillToRect r="100000" b="100000"/>
            </a:path>
            <a:tileRect l="-100000" t="-100000"/>
          </a:gradFill>
          <a:scene3d>
            <a:camera prst="orthographicFront"/>
            <a:lightRig rig="threePt" dir="t"/>
          </a:scene3d>
          <a:sp3d>
            <a:bevelT/>
          </a:sp3d>
        </p:spPr>
        <p:txBody>
          <a:bodyPr wrap="square" rtlCol="0">
            <a:spAutoFit/>
          </a:bodyPr>
          <a:lstStyle/>
          <a:p>
            <a:r>
              <a:rPr lang="en-US" b="1" i="1" dirty="0" err="1" smtClean="0"/>
              <a:t>Prolia</a:t>
            </a:r>
            <a:endParaRPr lang="en-US" b="1" i="1" dirty="0" smtClean="0"/>
          </a:p>
        </p:txBody>
      </p:sp>
    </p:spTree>
    <p:extLst>
      <p:ext uri="{BB962C8B-B14F-4D97-AF65-F5344CB8AC3E}">
        <p14:creationId xmlns:p14="http://schemas.microsoft.com/office/powerpoint/2010/main" val="2922799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762001"/>
            <a:ext cx="3886200" cy="5029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799700"/>
            <a:ext cx="3517624" cy="2362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2535" y="3124202"/>
            <a:ext cx="3539489" cy="2528206"/>
          </a:xfrm>
          <a:prstGeom prst="rect">
            <a:avLst/>
          </a:prstGeom>
        </p:spPr>
      </p:pic>
      <p:sp>
        <p:nvSpPr>
          <p:cNvPr id="8" name="Rectangle 7"/>
          <p:cNvSpPr/>
          <p:nvPr/>
        </p:nvSpPr>
        <p:spPr>
          <a:xfrm rot="19850030">
            <a:off x="238718" y="1044943"/>
            <a:ext cx="3442427"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smtClean="0">
                <a:ln w="11430"/>
                <a:solidFill>
                  <a:srgbClr val="FF9600"/>
                </a:solidFill>
                <a:effectLst>
                  <a:outerShdw blurRad="50800" dist="39000" dir="5460000" algn="tl">
                    <a:srgbClr val="000000">
                      <a:alpha val="38000"/>
                    </a:srgbClr>
                  </a:outerShdw>
                </a:effectLst>
              </a:rPr>
              <a:t>FAKE</a:t>
            </a:r>
            <a:endParaRPr lang="en-US" sz="6000" b="1" cap="none" spc="0" dirty="0">
              <a:ln w="11430"/>
              <a:solidFill>
                <a:srgbClr val="FF9600"/>
              </a:solidFill>
              <a:effectLst>
                <a:outerShdw blurRad="50800" dist="39000" dir="5460000" algn="tl">
                  <a:srgbClr val="000000">
                    <a:alpha val="38000"/>
                  </a:srgbClr>
                </a:outerShdw>
              </a:effectLst>
            </a:endParaRPr>
          </a:p>
        </p:txBody>
      </p:sp>
      <p:sp>
        <p:nvSpPr>
          <p:cNvPr id="12" name="TextBox 11"/>
          <p:cNvSpPr txBox="1"/>
          <p:nvPr/>
        </p:nvSpPr>
        <p:spPr>
          <a:xfrm>
            <a:off x="1447800" y="3124202"/>
            <a:ext cx="3671847" cy="1323439"/>
          </a:xfrm>
          <a:prstGeom prst="rect">
            <a:avLst/>
          </a:prstGeom>
          <a:solidFill>
            <a:srgbClr val="FF9600"/>
          </a:solidFill>
          <a:scene3d>
            <a:camera prst="orthographicFront"/>
            <a:lightRig rig="threePt" dir="t"/>
          </a:scene3d>
          <a:sp3d>
            <a:bevelT/>
          </a:sp3d>
        </p:spPr>
        <p:txBody>
          <a:bodyPr wrap="square" rtlCol="0">
            <a:spAutoFit/>
          </a:bodyPr>
          <a:lstStyle/>
          <a:p>
            <a:r>
              <a:rPr lang="en-US" sz="2000" dirty="0" smtClean="0"/>
              <a:t>Stolen and diverted medications with fake pedigrees ended up directly in the hands of pharmacy patients.</a:t>
            </a:r>
          </a:p>
        </p:txBody>
      </p:sp>
    </p:spTree>
    <p:extLst>
      <p:ext uri="{BB962C8B-B14F-4D97-AF65-F5344CB8AC3E}">
        <p14:creationId xmlns:p14="http://schemas.microsoft.com/office/powerpoint/2010/main" val="47345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495800"/>
            <a:ext cx="3276600" cy="1426223"/>
          </a:xfrm>
          <a:prstGeom prst="rect">
            <a:avLst/>
          </a:prstGeom>
        </p:spPr>
      </p:pic>
      <p:sp>
        <p:nvSpPr>
          <p:cNvPr id="8" name="TextBox 7"/>
          <p:cNvSpPr txBox="1"/>
          <p:nvPr/>
        </p:nvSpPr>
        <p:spPr>
          <a:xfrm>
            <a:off x="4191000" y="533400"/>
            <a:ext cx="3629023" cy="2246769"/>
          </a:xfrm>
          <a:prstGeom prst="rect">
            <a:avLst/>
          </a:prstGeom>
          <a:gradFill flip="none" rotWithShape="1">
            <a:gsLst>
              <a:gs pos="0">
                <a:srgbClr val="FFE7E7"/>
              </a:gs>
              <a:gs pos="82000">
                <a:srgbClr val="DE5754"/>
              </a:gs>
              <a:gs pos="97000">
                <a:srgbClr val="9A0000"/>
              </a:gs>
            </a:gsLst>
            <a:path path="circle">
              <a:fillToRect r="100000" b="100000"/>
            </a:path>
            <a:tileRect l="-100000" t="-100000"/>
          </a:gradFill>
          <a:scene3d>
            <a:camera prst="orthographicFront"/>
            <a:lightRig rig="threePt" dir="t"/>
          </a:scene3d>
          <a:sp3d>
            <a:bevelT/>
          </a:sp3d>
        </p:spPr>
        <p:txBody>
          <a:bodyPr wrap="square" rtlCol="0">
            <a:spAutoFit/>
          </a:bodyPr>
          <a:lstStyle/>
          <a:p>
            <a:r>
              <a:rPr lang="en-US" sz="2800" b="1" dirty="0" smtClean="0"/>
              <a:t>5 separate prosecutions of fake medications sold via fake online pharmacies in 2012</a:t>
            </a:r>
            <a:endParaRPr lang="en-US" sz="2800" b="1" dirty="0"/>
          </a:p>
        </p:txBody>
      </p:sp>
      <p:sp>
        <p:nvSpPr>
          <p:cNvPr id="9" name="TextBox 8"/>
          <p:cNvSpPr txBox="1"/>
          <p:nvPr/>
        </p:nvSpPr>
        <p:spPr>
          <a:xfrm>
            <a:off x="990600" y="533400"/>
            <a:ext cx="3133725" cy="646331"/>
          </a:xfrm>
          <a:prstGeom prst="rect">
            <a:avLst/>
          </a:prstGeom>
          <a:gradFill flip="none" rotWithShape="1">
            <a:gsLst>
              <a:gs pos="0">
                <a:srgbClr val="FFE7E7"/>
              </a:gs>
              <a:gs pos="82000">
                <a:srgbClr val="DE5754"/>
              </a:gs>
              <a:gs pos="97000">
                <a:srgbClr val="9A0000"/>
              </a:gs>
            </a:gsLst>
            <a:path path="circle">
              <a:fillToRect r="100000" b="100000"/>
            </a:path>
            <a:tileRect l="-100000" t="-100000"/>
          </a:gradFill>
          <a:scene3d>
            <a:camera prst="orthographicFront"/>
            <a:lightRig rig="threePt" dir="t"/>
          </a:scene3d>
          <a:sp3d>
            <a:bevelT/>
          </a:sp3d>
        </p:spPr>
        <p:txBody>
          <a:bodyPr wrap="square" rtlCol="0">
            <a:spAutoFit/>
          </a:bodyPr>
          <a:lstStyle/>
          <a:p>
            <a:r>
              <a:rPr lang="en-US" b="1" i="1" dirty="0" smtClean="0"/>
              <a:t>Fake Adderall contained Tramadol and </a:t>
            </a:r>
            <a:r>
              <a:rPr lang="en-US" b="1" i="1" dirty="0" err="1" smtClean="0"/>
              <a:t>acetominophen</a:t>
            </a:r>
            <a:endParaRPr lang="en-US" b="1" i="1" dirty="0"/>
          </a:p>
        </p:txBody>
      </p:sp>
      <p:sp>
        <p:nvSpPr>
          <p:cNvPr id="10" name="TextBox 9"/>
          <p:cNvSpPr txBox="1"/>
          <p:nvPr/>
        </p:nvSpPr>
        <p:spPr>
          <a:xfrm>
            <a:off x="962024" y="4076700"/>
            <a:ext cx="3162301" cy="369332"/>
          </a:xfrm>
          <a:prstGeom prst="rect">
            <a:avLst/>
          </a:prstGeom>
          <a:gradFill flip="none" rotWithShape="1">
            <a:gsLst>
              <a:gs pos="0">
                <a:srgbClr val="FFE7E7"/>
              </a:gs>
              <a:gs pos="82000">
                <a:srgbClr val="DE5754"/>
              </a:gs>
              <a:gs pos="97000">
                <a:srgbClr val="9A0000"/>
              </a:gs>
            </a:gsLst>
            <a:path path="circle">
              <a:fillToRect r="100000" b="100000"/>
            </a:path>
            <a:tileRect l="-100000" t="-100000"/>
          </a:gradFill>
          <a:scene3d>
            <a:camera prst="orthographicFront"/>
            <a:lightRig rig="threePt" dir="t"/>
          </a:scene3d>
          <a:sp3d>
            <a:bevelT/>
          </a:sp3d>
        </p:spPr>
        <p:txBody>
          <a:bodyPr wrap="square" rtlCol="0">
            <a:spAutoFit/>
          </a:bodyPr>
          <a:lstStyle/>
          <a:p>
            <a:r>
              <a:rPr lang="en-US" b="1" i="1" dirty="0" smtClean="0"/>
              <a:t>Fake </a:t>
            </a:r>
            <a:r>
              <a:rPr lang="en-US" b="1" i="1" dirty="0" err="1" smtClean="0"/>
              <a:t>Vicodin</a:t>
            </a:r>
            <a:r>
              <a:rPr lang="en-US" b="1" i="1" dirty="0" smtClean="0"/>
              <a:t> contained NSAIDs</a:t>
            </a:r>
            <a:endParaRPr lang="en-US" b="1" i="1" dirty="0"/>
          </a:p>
        </p:txBody>
      </p:sp>
      <p:sp>
        <p:nvSpPr>
          <p:cNvPr id="11" name="TextBox 10"/>
          <p:cNvSpPr txBox="1"/>
          <p:nvPr/>
        </p:nvSpPr>
        <p:spPr>
          <a:xfrm>
            <a:off x="4191001" y="3011031"/>
            <a:ext cx="3629022" cy="2246769"/>
          </a:xfrm>
          <a:prstGeom prst="rect">
            <a:avLst/>
          </a:prstGeom>
          <a:gradFill flip="none" rotWithShape="1">
            <a:gsLst>
              <a:gs pos="0">
                <a:srgbClr val="FFE7E7"/>
              </a:gs>
              <a:gs pos="82000">
                <a:srgbClr val="DE5754"/>
              </a:gs>
              <a:gs pos="97000">
                <a:srgbClr val="9A0000"/>
              </a:gs>
            </a:gsLst>
            <a:path path="circle">
              <a:fillToRect r="100000" b="100000"/>
            </a:path>
            <a:tileRect l="-100000" t="-100000"/>
          </a:gradFill>
          <a:scene3d>
            <a:camera prst="orthographicFront"/>
            <a:lightRig rig="threePt" dir="t"/>
          </a:scene3d>
          <a:sp3d>
            <a:bevelT/>
          </a:sp3d>
        </p:spPr>
        <p:txBody>
          <a:bodyPr wrap="square" rtlCol="0">
            <a:spAutoFit/>
          </a:bodyPr>
          <a:lstStyle/>
          <a:p>
            <a:r>
              <a:rPr lang="en-US" sz="2800" b="1" dirty="0" smtClean="0"/>
              <a:t>One case alone estimated </a:t>
            </a:r>
            <a:r>
              <a:rPr lang="en-US" sz="2800" b="1" dirty="0" smtClean="0">
                <a:solidFill>
                  <a:schemeClr val="bg1"/>
                </a:solidFill>
              </a:rPr>
              <a:t>$95 million </a:t>
            </a:r>
            <a:r>
              <a:rPr lang="en-US" sz="2800" b="1" dirty="0" smtClean="0"/>
              <a:t>in fraud selling unapproved </a:t>
            </a:r>
            <a:br>
              <a:rPr lang="en-US" sz="2800" b="1" dirty="0" smtClean="0"/>
            </a:br>
            <a:r>
              <a:rPr lang="en-US" sz="2800" b="1" dirty="0" smtClean="0"/>
              <a:t>drugs to Americans</a:t>
            </a:r>
            <a:endParaRPr lang="en-US" sz="2800" b="1"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125" y="1295400"/>
            <a:ext cx="3124200" cy="14939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124" y="2971800"/>
            <a:ext cx="3124201" cy="1018386"/>
          </a:xfrm>
          <a:prstGeom prst="rect">
            <a:avLst/>
          </a:prstGeom>
        </p:spPr>
      </p:pic>
      <p:sp>
        <p:nvSpPr>
          <p:cNvPr id="16" name="TextBox 15"/>
          <p:cNvSpPr txBox="1"/>
          <p:nvPr/>
        </p:nvSpPr>
        <p:spPr>
          <a:xfrm>
            <a:off x="4162425" y="5460358"/>
            <a:ext cx="3657598" cy="461665"/>
          </a:xfrm>
          <a:prstGeom prst="rect">
            <a:avLst/>
          </a:prstGeom>
          <a:gradFill flip="none" rotWithShape="1">
            <a:gsLst>
              <a:gs pos="0">
                <a:srgbClr val="FFE7E7"/>
              </a:gs>
              <a:gs pos="82000">
                <a:srgbClr val="DE5754"/>
              </a:gs>
              <a:gs pos="97000">
                <a:srgbClr val="9A0000"/>
              </a:gs>
            </a:gsLst>
            <a:path path="circle">
              <a:fillToRect r="100000" b="100000"/>
            </a:path>
            <a:tileRect l="-100000" t="-100000"/>
          </a:gradFill>
          <a:scene3d>
            <a:camera prst="orthographicFront"/>
            <a:lightRig rig="threePt" dir="t"/>
          </a:scene3d>
          <a:sp3d>
            <a:bevelT/>
          </a:sp3d>
        </p:spPr>
        <p:txBody>
          <a:bodyPr wrap="square" rtlCol="0">
            <a:spAutoFit/>
          </a:bodyPr>
          <a:lstStyle/>
          <a:p>
            <a:r>
              <a:rPr lang="en-US" sz="2400" b="1" dirty="0" smtClean="0"/>
              <a:t>What ELSE are we getting</a:t>
            </a:r>
            <a:r>
              <a:rPr lang="en-US" sz="2400" dirty="0" smtClean="0"/>
              <a:t>?</a:t>
            </a:r>
            <a:endParaRPr lang="en-US" sz="2400" dirty="0"/>
          </a:p>
        </p:txBody>
      </p:sp>
    </p:spTree>
    <p:extLst>
      <p:ext uri="{BB962C8B-B14F-4D97-AF65-F5344CB8AC3E}">
        <p14:creationId xmlns:p14="http://schemas.microsoft.com/office/powerpoint/2010/main" val="3840821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104" y="533400"/>
            <a:ext cx="6115295" cy="5257800"/>
          </a:xfrm>
          <a:prstGeom prst="rect">
            <a:avLst/>
          </a:prstGeom>
        </p:spPr>
      </p:pic>
      <p:sp>
        <p:nvSpPr>
          <p:cNvPr id="3" name="TextBox 2"/>
          <p:cNvSpPr txBox="1"/>
          <p:nvPr/>
        </p:nvSpPr>
        <p:spPr>
          <a:xfrm>
            <a:off x="533400" y="609600"/>
            <a:ext cx="1828800" cy="3108543"/>
          </a:xfrm>
          <a:prstGeom prst="rect">
            <a:avLst/>
          </a:prstGeom>
          <a:solidFill>
            <a:srgbClr val="FF9600"/>
          </a:solidFill>
          <a:scene3d>
            <a:camera prst="orthographicFront"/>
            <a:lightRig rig="threePt" dir="t"/>
          </a:scene3d>
          <a:sp3d>
            <a:bevelT/>
          </a:sp3d>
        </p:spPr>
        <p:txBody>
          <a:bodyPr wrap="square" rtlCol="0">
            <a:spAutoFit/>
          </a:bodyPr>
          <a:lstStyle/>
          <a:p>
            <a:r>
              <a:rPr lang="en-US" sz="2200" b="1" dirty="0" smtClean="0">
                <a:solidFill>
                  <a:srgbClr val="FFFF00"/>
                </a:solidFill>
              </a:rPr>
              <a:t>97% </a:t>
            </a:r>
            <a:r>
              <a:rPr lang="en-US" dirty="0" smtClean="0"/>
              <a:t>of more than </a:t>
            </a:r>
            <a:r>
              <a:rPr lang="en-US" sz="2200" b="1" dirty="0" smtClean="0">
                <a:solidFill>
                  <a:srgbClr val="FFFF00"/>
                </a:solidFill>
              </a:rPr>
              <a:t>10,000 </a:t>
            </a:r>
            <a:r>
              <a:rPr lang="en-US" dirty="0" smtClean="0"/>
              <a:t>websites sampled were </a:t>
            </a:r>
            <a:r>
              <a:rPr lang="en-US" sz="2200" b="1" dirty="0">
                <a:solidFill>
                  <a:srgbClr val="FFFF00"/>
                </a:solidFill>
              </a:rPr>
              <a:t>out of compliance </a:t>
            </a:r>
            <a:r>
              <a:rPr lang="en-US" dirty="0" smtClean="0"/>
              <a:t>with laws and pharmacy practice standards.</a:t>
            </a:r>
          </a:p>
        </p:txBody>
      </p:sp>
      <p:sp>
        <p:nvSpPr>
          <p:cNvPr id="4" name="TextBox 3"/>
          <p:cNvSpPr txBox="1"/>
          <p:nvPr/>
        </p:nvSpPr>
        <p:spPr>
          <a:xfrm>
            <a:off x="533400" y="3810000"/>
            <a:ext cx="1828800" cy="1969770"/>
          </a:xfrm>
          <a:prstGeom prst="rect">
            <a:avLst/>
          </a:prstGeom>
          <a:solidFill>
            <a:srgbClr val="FF9600"/>
          </a:solidFill>
          <a:scene3d>
            <a:camera prst="orthographicFront"/>
            <a:lightRig rig="threePt" dir="t"/>
          </a:scene3d>
          <a:sp3d>
            <a:bevelT/>
          </a:sp3d>
        </p:spPr>
        <p:txBody>
          <a:bodyPr wrap="square" rtlCol="0">
            <a:spAutoFit/>
          </a:bodyPr>
          <a:lstStyle/>
          <a:p>
            <a:r>
              <a:rPr lang="en-US" sz="2200" b="1" dirty="0" smtClean="0">
                <a:solidFill>
                  <a:srgbClr val="FFFF00"/>
                </a:solidFill>
              </a:rPr>
              <a:t>1 in 6 </a:t>
            </a:r>
            <a:r>
              <a:rPr lang="en-US" dirty="0" smtClean="0"/>
              <a:t>Americans buy drugs on the Internet </a:t>
            </a:r>
            <a:r>
              <a:rPr lang="en-US" sz="2200" b="1" dirty="0" smtClean="0">
                <a:solidFill>
                  <a:srgbClr val="FFFF00"/>
                </a:solidFill>
              </a:rPr>
              <a:t>without a prescription</a:t>
            </a:r>
            <a:r>
              <a:rPr lang="en-US" sz="2400" dirty="0" smtClean="0"/>
              <a:t>.</a:t>
            </a:r>
            <a:endParaRPr lang="en-US" dirty="0" smtClean="0"/>
          </a:p>
        </p:txBody>
      </p:sp>
    </p:spTree>
    <p:extLst>
      <p:ext uri="{BB962C8B-B14F-4D97-AF65-F5344CB8AC3E}">
        <p14:creationId xmlns:p14="http://schemas.microsoft.com/office/powerpoint/2010/main" val="182260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24000"/>
            <a:ext cx="4876800" cy="45688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 y="257417"/>
            <a:ext cx="8203109" cy="1266583"/>
          </a:xfrm>
          <a:prstGeom prst="rect">
            <a:avLst/>
          </a:prstGeom>
        </p:spPr>
      </p:pic>
      <p:pic>
        <p:nvPicPr>
          <p:cNvPr id="7" name="Picture 6"/>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906668" y="1524000"/>
            <a:ext cx="1677439" cy="1524000"/>
          </a:xfrm>
          <a:prstGeom prst="rect">
            <a:avLst/>
          </a:prstGeom>
        </p:spPr>
      </p:pic>
      <p:pic>
        <p:nvPicPr>
          <p:cNvPr id="8" name="Picture 7"/>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248275" y="1524000"/>
            <a:ext cx="1658393" cy="1524000"/>
          </a:xfrm>
          <a:prstGeom prst="rect">
            <a:avLst/>
          </a:prstGeom>
        </p:spPr>
      </p:pic>
      <p:sp>
        <p:nvSpPr>
          <p:cNvPr id="9" name="TextBox 8"/>
          <p:cNvSpPr txBox="1"/>
          <p:nvPr/>
        </p:nvSpPr>
        <p:spPr>
          <a:xfrm>
            <a:off x="5248286" y="2976563"/>
            <a:ext cx="3335822" cy="3108543"/>
          </a:xfrm>
          <a:prstGeom prst="rect">
            <a:avLst/>
          </a:prstGeom>
          <a:solidFill>
            <a:srgbClr val="FF99CC">
              <a:alpha val="48000"/>
            </a:srgbClr>
          </a:solidFill>
        </p:spPr>
        <p:txBody>
          <a:bodyPr wrap="square" rtlCol="0">
            <a:spAutoFit/>
          </a:bodyPr>
          <a:lstStyle/>
          <a:p>
            <a:r>
              <a:rPr lang="en-US" sz="2800" dirty="0" smtClean="0">
                <a:solidFill>
                  <a:schemeClr val="tx2">
                    <a:lumMod val="50000"/>
                  </a:schemeClr>
                </a:solidFill>
              </a:rPr>
              <a:t>YouTube videos and cartoons teach </a:t>
            </a:r>
            <a:r>
              <a:rPr lang="en-US" sz="2800" b="1" dirty="0" smtClean="0">
                <a:solidFill>
                  <a:schemeClr val="tx2">
                    <a:lumMod val="50000"/>
                  </a:schemeClr>
                </a:solidFill>
              </a:rPr>
              <a:t>IUD</a:t>
            </a:r>
            <a:r>
              <a:rPr lang="en-US" sz="2800" dirty="0" smtClean="0">
                <a:solidFill>
                  <a:schemeClr val="tx2">
                    <a:lumMod val="50000"/>
                  </a:schemeClr>
                </a:solidFill>
              </a:rPr>
              <a:t> and </a:t>
            </a:r>
            <a:r>
              <a:rPr lang="en-US" sz="2800" b="1" dirty="0" smtClean="0">
                <a:solidFill>
                  <a:schemeClr val="tx2">
                    <a:lumMod val="50000"/>
                  </a:schemeClr>
                </a:solidFill>
              </a:rPr>
              <a:t>implant insertion </a:t>
            </a:r>
            <a:r>
              <a:rPr lang="en-US" sz="2800" dirty="0" smtClean="0">
                <a:solidFill>
                  <a:schemeClr val="tx2">
                    <a:lumMod val="50000"/>
                  </a:schemeClr>
                </a:solidFill>
              </a:rPr>
              <a:t>and </a:t>
            </a:r>
            <a:r>
              <a:rPr lang="en-US" sz="2800" b="1" dirty="0" smtClean="0">
                <a:solidFill>
                  <a:schemeClr val="tx2">
                    <a:lumMod val="50000"/>
                  </a:schemeClr>
                </a:solidFill>
              </a:rPr>
              <a:t>removal</a:t>
            </a:r>
            <a:r>
              <a:rPr lang="en-US" sz="2800" dirty="0" smtClean="0">
                <a:solidFill>
                  <a:schemeClr val="tx2">
                    <a:lumMod val="50000"/>
                  </a:schemeClr>
                </a:solidFill>
              </a:rPr>
              <a:t>, </a:t>
            </a:r>
          </a:p>
          <a:p>
            <a:r>
              <a:rPr lang="en-US" sz="2800" dirty="0" smtClean="0">
                <a:solidFill>
                  <a:schemeClr val="tx2">
                    <a:lumMod val="50000"/>
                  </a:schemeClr>
                </a:solidFill>
              </a:rPr>
              <a:t>despite the risk of </a:t>
            </a:r>
            <a:r>
              <a:rPr lang="en-US" sz="2800" b="1" dirty="0" smtClean="0">
                <a:solidFill>
                  <a:schemeClr val="tx2">
                    <a:lumMod val="50000"/>
                  </a:schemeClr>
                </a:solidFill>
              </a:rPr>
              <a:t>infection</a:t>
            </a:r>
            <a:r>
              <a:rPr lang="en-US" sz="2800" dirty="0" smtClean="0">
                <a:solidFill>
                  <a:schemeClr val="tx2">
                    <a:lumMod val="50000"/>
                  </a:schemeClr>
                </a:solidFill>
              </a:rPr>
              <a:t> and </a:t>
            </a:r>
            <a:r>
              <a:rPr lang="en-US" sz="2800" b="1" dirty="0" smtClean="0">
                <a:solidFill>
                  <a:schemeClr val="tx2">
                    <a:lumMod val="50000"/>
                  </a:schemeClr>
                </a:solidFill>
              </a:rPr>
              <a:t>death</a:t>
            </a:r>
            <a:r>
              <a:rPr lang="en-US" sz="2800" dirty="0" smtClean="0">
                <a:solidFill>
                  <a:schemeClr val="tx2">
                    <a:lumMod val="50000"/>
                  </a:schemeClr>
                </a:solidFill>
              </a:rPr>
              <a:t>.</a:t>
            </a:r>
          </a:p>
        </p:txBody>
      </p:sp>
    </p:spTree>
    <p:extLst>
      <p:ext uri="{BB962C8B-B14F-4D97-AF65-F5344CB8AC3E}">
        <p14:creationId xmlns:p14="http://schemas.microsoft.com/office/powerpoint/2010/main" val="102816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76400"/>
            <a:ext cx="8237005" cy="4519177"/>
          </a:xfrm>
        </p:spPr>
      </p:pic>
      <p:sp>
        <p:nvSpPr>
          <p:cNvPr id="7" name="Rectangle 6"/>
          <p:cNvSpPr/>
          <p:nvPr/>
        </p:nvSpPr>
        <p:spPr>
          <a:xfrm>
            <a:off x="457200" y="228600"/>
            <a:ext cx="8229599" cy="1446550"/>
          </a:xfrm>
          <a:prstGeom prst="rect">
            <a:avLst/>
          </a:prstGeom>
          <a:solidFill>
            <a:srgbClr val="9A0000"/>
          </a:solidFill>
        </p:spPr>
        <p:txBody>
          <a:bodyPr wrap="square">
            <a:spAutoFit/>
          </a:bodyPr>
          <a:lstStyle/>
          <a:p>
            <a:pPr lvl="0" algn="ctr"/>
            <a:r>
              <a:rPr lang="en-US" sz="4400" b="1" dirty="0" smtClean="0">
                <a:ln w="12700">
                  <a:solidFill>
                    <a:srgbClr val="1F497D">
                      <a:satMod val="155000"/>
                    </a:srgbClr>
                  </a:solidFill>
                  <a:prstDash val="solid"/>
                </a:ln>
                <a:solidFill>
                  <a:schemeClr val="bg1"/>
                </a:solidFill>
                <a:effectLst>
                  <a:outerShdw blurRad="41275" dist="20320" dir="1800000" algn="tl" rotWithShape="0">
                    <a:srgbClr val="000000">
                      <a:alpha val="40000"/>
                    </a:srgbClr>
                  </a:outerShdw>
                </a:effectLst>
              </a:rPr>
              <a:t>Women’s Health Risks From Counterfeit Medicines</a:t>
            </a:r>
            <a:endParaRPr lang="en-US" sz="4400" b="1" dirty="0">
              <a:ln w="12700">
                <a:solidFill>
                  <a:srgbClr val="1F497D">
                    <a:satMod val="155000"/>
                  </a:srgb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83416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4818153" cy="5791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3999" y="2810256"/>
            <a:ext cx="3240908" cy="320954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3999" y="353995"/>
            <a:ext cx="3240908" cy="2160605"/>
          </a:xfrm>
          <a:prstGeom prst="rect">
            <a:avLst/>
          </a:prstGeom>
        </p:spPr>
      </p:pic>
      <p:sp>
        <p:nvSpPr>
          <p:cNvPr id="9" name="Rectangle 8"/>
          <p:cNvSpPr/>
          <p:nvPr/>
        </p:nvSpPr>
        <p:spPr>
          <a:xfrm>
            <a:off x="2209800" y="672866"/>
            <a:ext cx="2800350" cy="400110"/>
          </a:xfrm>
          <a:prstGeom prst="rect">
            <a:avLst/>
          </a:prstGeom>
          <a:gradFill flip="none" rotWithShape="1">
            <a:gsLst>
              <a:gs pos="97000">
                <a:srgbClr val="C00000"/>
              </a:gs>
              <a:gs pos="76000">
                <a:srgbClr val="B72723"/>
              </a:gs>
              <a:gs pos="0">
                <a:srgbClr val="9A0000"/>
              </a:gs>
            </a:gsLst>
            <a:path path="circle">
              <a:fillToRect l="50000" t="50000" r="50000" b="50000"/>
            </a:path>
            <a:tileRect/>
          </a:gradFill>
        </p:spPr>
        <p:txBody>
          <a:bodyPr wrap="square" lIns="91440" tIns="45720" rIns="91440" bIns="45720">
            <a:spAutoFit/>
          </a:bodyPr>
          <a:lstStyle/>
          <a:p>
            <a:pPr algn="ctr"/>
            <a:r>
              <a:rPr lang="en-US" sz="2000" b="1" cap="none" spc="60"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Medium" pitchFamily="34" charset="0"/>
              </a:rPr>
              <a:t>FAKE COUGH SYRUP</a:t>
            </a:r>
            <a:endParaRPr lang="en-US" sz="2000" b="1" cap="none" spc="60" dirty="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Medium" pitchFamily="34" charset="0"/>
            </a:endParaRPr>
          </a:p>
        </p:txBody>
      </p:sp>
      <p:sp>
        <p:nvSpPr>
          <p:cNvPr id="10" name="Rectangle 9"/>
          <p:cNvSpPr/>
          <p:nvPr/>
        </p:nvSpPr>
        <p:spPr>
          <a:xfrm>
            <a:off x="5333999" y="4953000"/>
            <a:ext cx="3240907" cy="400110"/>
          </a:xfrm>
          <a:prstGeom prst="rect">
            <a:avLst/>
          </a:prstGeom>
          <a:gradFill flip="none" rotWithShape="1">
            <a:gsLst>
              <a:gs pos="97000">
                <a:srgbClr val="C00000"/>
              </a:gs>
              <a:gs pos="76000">
                <a:srgbClr val="B72723"/>
              </a:gs>
              <a:gs pos="0">
                <a:srgbClr val="9A0000"/>
              </a:gs>
            </a:gsLst>
            <a:path path="circle">
              <a:fillToRect l="50000" t="50000" r="50000" b="50000"/>
            </a:path>
            <a:tileRect/>
          </a:gradFill>
        </p:spPr>
        <p:txBody>
          <a:bodyPr wrap="square" lIns="91440" tIns="45720" rIns="91440" bIns="45720">
            <a:spAutoFit/>
          </a:bodyPr>
          <a:lstStyle/>
          <a:p>
            <a:pPr algn="ctr"/>
            <a:r>
              <a:rPr lang="en-US" sz="2000" b="1" spc="60"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Medium" pitchFamily="34" charset="0"/>
              </a:rPr>
              <a:t>FAKE ANTIBIOTICS</a:t>
            </a:r>
            <a:endParaRPr lang="en-US" sz="2000" b="1" cap="none" spc="60" dirty="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Medium" pitchFamily="34" charset="0"/>
            </a:endParaRPr>
          </a:p>
        </p:txBody>
      </p:sp>
    </p:spTree>
    <p:extLst>
      <p:ext uri="{BB962C8B-B14F-4D97-AF65-F5344CB8AC3E}">
        <p14:creationId xmlns:p14="http://schemas.microsoft.com/office/powerpoint/2010/main" val="3522995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3551</TotalTime>
  <Words>1444</Words>
  <Application>Microsoft Office PowerPoint</Application>
  <PresentationFormat>On-screen Show (4:3)</PresentationFormat>
  <Paragraphs>196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Counterfeit medications in the US and worldwide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Affiliate networks of criminals distribute counterfeit medicines through websites and emails around the world</vt:lpstr>
      <vt:lpstr>PowerPoint Presentation</vt:lpstr>
      <vt:lpstr>PowerPoint Presentation</vt:lpstr>
      <vt:lpstr>PowerPoint Presentation</vt:lpstr>
      <vt:lpstr>Partnership for Safe Medicines China To Fight Counterfeit Drugs Globally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dc:creator>
  <cp:lastModifiedBy>Betty Medlock</cp:lastModifiedBy>
  <cp:revision>123</cp:revision>
  <dcterms:created xsi:type="dcterms:W3CDTF">2013-02-21T01:51:28Z</dcterms:created>
  <dcterms:modified xsi:type="dcterms:W3CDTF">2013-03-07T20:07:20Z</dcterms:modified>
</cp:coreProperties>
</file>