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1" r:id="rId2"/>
    <p:sldId id="262" r:id="rId3"/>
    <p:sldId id="264" r:id="rId4"/>
    <p:sldId id="263" r:id="rId5"/>
    <p:sldId id="272" r:id="rId6"/>
    <p:sldId id="273" r:id="rId7"/>
    <p:sldId id="261" r:id="rId8"/>
    <p:sldId id="265" r:id="rId9"/>
    <p:sldId id="266" r:id="rId10"/>
    <p:sldId id="267" r:id="rId11"/>
    <p:sldId id="268" r:id="rId12"/>
    <p:sldId id="269" r:id="rId13"/>
    <p:sldId id="274" r:id="rId14"/>
    <p:sldId id="278" r:id="rId15"/>
    <p:sldId id="275" r:id="rId16"/>
    <p:sldId id="270" r:id="rId17"/>
    <p:sldId id="276" r:id="rId18"/>
    <p:sldId id="277" r:id="rId19"/>
    <p:sldId id="279" r:id="rId20"/>
    <p:sldId id="280" r:id="rId21"/>
    <p:sldId id="282"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7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308F7A-6762-4C57-B410-5A3EFF679EC0}" type="datetimeFigureOut">
              <a:rPr lang="en-US" smtClean="0"/>
              <a:t>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F2A9C-7A1E-4876-9FD7-C092191D5655}" type="slidenum">
              <a:rPr lang="en-US" smtClean="0"/>
              <a:t>‹#›</a:t>
            </a:fld>
            <a:endParaRPr lang="en-US"/>
          </a:p>
        </p:txBody>
      </p:sp>
    </p:spTree>
    <p:extLst>
      <p:ext uri="{BB962C8B-B14F-4D97-AF65-F5344CB8AC3E}">
        <p14:creationId xmlns:p14="http://schemas.microsoft.com/office/powerpoint/2010/main" val="2398899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B2184B4-4B4F-4BE1-8616-F1700A56F2A2}" type="datetime1">
              <a:rPr lang="en-US" smtClean="0"/>
              <a:t>2/2/2014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smtClean="0"/>
              <a:t>IPI.org</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7A20300-45C2-4F90-B2D8-D574718367D5}"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D32DB-FC53-4D1C-9471-DC7CF306E63B}" type="datetime1">
              <a:rPr lang="en-US" smtClean="0"/>
              <a:t>2/2/2014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C3D11-D72D-46A3-B333-0E2ECEE365FF}" type="datetime1">
              <a:rPr lang="en-US" smtClean="0"/>
              <a:t>2/2/2014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32E8F4-E217-463E-BD97-CD746DE3BCF1}" type="datetime1">
              <a:rPr lang="en-US" smtClean="0"/>
              <a:t>2/2/2014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06837F-633F-4AC1-AD62-252A6E51E4DA}" type="datetime1">
              <a:rPr lang="en-US" smtClean="0"/>
              <a:t>2/2/2014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0F2C41-A9F5-42C7-A7FA-4EC1C06A00B2}" type="datetime1">
              <a:rPr lang="en-US" smtClean="0"/>
              <a:t>2/2/2014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F85878-81C9-410B-A456-39F31B9E9ADD}" type="datetime1">
              <a:rPr lang="en-US" smtClean="0"/>
              <a:t>2/2/2014</a:t>
            </a:fld>
            <a:endParaRPr lang="en-US"/>
          </a:p>
        </p:txBody>
      </p:sp>
      <p:sp>
        <p:nvSpPr>
          <p:cNvPr id="8" name="Footer Placeholder 7"/>
          <p:cNvSpPr>
            <a:spLocks noGrp="1"/>
          </p:cNvSpPr>
          <p:nvPr>
            <p:ph type="ftr" sz="quarter" idx="11"/>
          </p:nvPr>
        </p:nvSpPr>
        <p:spPr/>
        <p:txBody>
          <a:bodyPr/>
          <a:lstStyle/>
          <a:p>
            <a:r>
              <a:rPr lang="en-US" smtClean="0"/>
              <a:t>IPI.org</a:t>
            </a:r>
            <a:endParaRPr lang="en-US"/>
          </a:p>
        </p:txBody>
      </p:sp>
      <p:sp>
        <p:nvSpPr>
          <p:cNvPr id="9" name="Slide Number Placeholder 8"/>
          <p:cNvSpPr>
            <a:spLocks noGrp="1"/>
          </p:cNvSpPr>
          <p:nvPr>
            <p:ph type="sldNum" sz="quarter" idx="12"/>
          </p:nvPr>
        </p:nvSpPr>
        <p:spPr/>
        <p:txBody>
          <a:bodyPr/>
          <a:lstStyle/>
          <a:p>
            <a:fld id="{B7A20300-45C2-4F90-B2D8-D574718367D5}"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5ECD2C-01C7-4B84-BDF4-EE82ED90FDAB}" type="datetime1">
              <a:rPr lang="en-US" smtClean="0"/>
              <a:t>2/2/2014</a:t>
            </a:fld>
            <a:endParaRPr lang="en-US"/>
          </a:p>
        </p:txBody>
      </p:sp>
      <p:sp>
        <p:nvSpPr>
          <p:cNvPr id="4" name="Footer Placeholder 3"/>
          <p:cNvSpPr>
            <a:spLocks noGrp="1"/>
          </p:cNvSpPr>
          <p:nvPr>
            <p:ph type="ftr" sz="quarter" idx="11"/>
          </p:nvPr>
        </p:nvSpPr>
        <p:spPr/>
        <p:txBody>
          <a:bodyPr/>
          <a:lstStyle/>
          <a:p>
            <a:r>
              <a:rPr lang="en-US" smtClean="0"/>
              <a:t>IPI.org</a:t>
            </a:r>
            <a:endParaRPr lang="en-US"/>
          </a:p>
        </p:txBody>
      </p:sp>
      <p:sp>
        <p:nvSpPr>
          <p:cNvPr id="5" name="Slide Number Placeholder 4"/>
          <p:cNvSpPr>
            <a:spLocks noGrp="1"/>
          </p:cNvSpPr>
          <p:nvPr>
            <p:ph type="sldNum" sz="quarter" idx="12"/>
          </p:nvPr>
        </p:nvSpPr>
        <p:spPr/>
        <p:txBody>
          <a:bodyPr/>
          <a:lstStyle/>
          <a:p>
            <a:fld id="{B7A20300-45C2-4F90-B2D8-D574718367D5}"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B15C1-653E-4C0F-A9F3-257CDE045BE3}" type="datetime1">
              <a:rPr lang="en-US" smtClean="0"/>
              <a:t>2/2/2014</a:t>
            </a:fld>
            <a:endParaRPr lang="en-US"/>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Slide Number Placeholder 3"/>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7B0C9-1077-4D4A-BF01-3CEA3D2FBBA8}" type="datetime1">
              <a:rPr lang="en-US" smtClean="0"/>
              <a:t>2/2/2014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ED78EA-1413-460D-A983-A7BE1D7409CE}" type="datetime1">
              <a:rPr lang="en-US" smtClean="0"/>
              <a:t>2/2/2014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9AD2421F-2181-4582-B62F-8055764BB625}" type="datetime1">
              <a:rPr lang="en-US" smtClean="0"/>
              <a:t>2/2/2014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IPI.org</a:t>
            </a:r>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7A20300-45C2-4F90-B2D8-D574718367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IPI.org</a:t>
            </a:r>
            <a:endParaRPr lang="en-US"/>
          </a:p>
        </p:txBody>
      </p:sp>
      <p:sp>
        <p:nvSpPr>
          <p:cNvPr id="3" name="Title 2"/>
          <p:cNvSpPr>
            <a:spLocks noGrp="1"/>
          </p:cNvSpPr>
          <p:nvPr>
            <p:ph type="ctrTitle"/>
          </p:nvPr>
        </p:nvSpPr>
        <p:spPr/>
        <p:txBody>
          <a:bodyPr/>
          <a:lstStyle/>
          <a:p>
            <a:r>
              <a:rPr lang="en-US" dirty="0" smtClean="0"/>
              <a:t>Selected Constitutional Issues</a:t>
            </a:r>
            <a:endParaRPr lang="en-US" dirty="0"/>
          </a:p>
        </p:txBody>
      </p:sp>
      <p:sp>
        <p:nvSpPr>
          <p:cNvPr id="4" name="Subtitle 3"/>
          <p:cNvSpPr>
            <a:spLocks noGrp="1"/>
          </p:cNvSpPr>
          <p:nvPr>
            <p:ph type="subTitle" idx="1"/>
          </p:nvPr>
        </p:nvSpPr>
        <p:spPr/>
        <p:txBody>
          <a:bodyPr/>
          <a:lstStyle/>
          <a:p>
            <a:r>
              <a:rPr lang="en-US" dirty="0" smtClean="0"/>
              <a:t>4,500 words</a:t>
            </a:r>
          </a:p>
          <a:p>
            <a:r>
              <a:rPr lang="en-US" dirty="0" smtClean="0"/>
              <a:t>100 days</a:t>
            </a:r>
            <a:endParaRPr lang="en-US" dirty="0"/>
          </a:p>
        </p:txBody>
      </p:sp>
    </p:spTree>
    <p:extLst>
      <p:ext uri="{BB962C8B-B14F-4D97-AF65-F5344CB8AC3E}">
        <p14:creationId xmlns:p14="http://schemas.microsoft.com/office/powerpoint/2010/main" val="2070100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use of the Senate is to consist in its proceeding with more coolness, with more system, &amp; with more wisdom, than the popular branch.”</a:t>
            </a:r>
            <a:br>
              <a:rPr lang="en-US" dirty="0" smtClean="0"/>
            </a:br>
            <a:r>
              <a:rPr lang="en-US" dirty="0" smtClean="0"/>
              <a:t>					-James Madison</a:t>
            </a:r>
          </a:p>
          <a:p>
            <a:r>
              <a:rPr lang="en-US" dirty="0" smtClean="0"/>
              <a:t>“The proper use of Parliaments is to be a </a:t>
            </a:r>
            <a:r>
              <a:rPr lang="en-US" i="1" dirty="0" smtClean="0"/>
              <a:t>curb</a:t>
            </a:r>
            <a:r>
              <a:rPr lang="en-US" dirty="0" smtClean="0"/>
              <a:t> on the extravagancy of power, of the highest standing power: But if they themselves become the standing power, how can they be a fit curb for it?”</a:t>
            </a:r>
            <a:br>
              <a:rPr lang="en-US" dirty="0" smtClean="0"/>
            </a:br>
            <a:r>
              <a:rPr lang="en-US" dirty="0" smtClean="0"/>
              <a:t>				-Isaac Pennington, 1651</a:t>
            </a:r>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A Republic, Not a Democracy</a:t>
            </a:r>
            <a:endParaRPr lang="en-US" sz="4400" dirty="0"/>
          </a:p>
        </p:txBody>
      </p:sp>
    </p:spTree>
    <p:extLst>
      <p:ext uri="{BB962C8B-B14F-4D97-AF65-F5344CB8AC3E}">
        <p14:creationId xmlns:p14="http://schemas.microsoft.com/office/powerpoint/2010/main" val="4294279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Founders never imagined Congress sitting in Washington all year making laws. They imagined Congress passing budgets and dealing with such emergencies as might arise.</a:t>
            </a:r>
          </a:p>
          <a:p>
            <a:r>
              <a:rPr lang="en-US" dirty="0" smtClean="0"/>
              <a:t>Popular sovereignty is beneficial when it checks the power of the legislature. Popular sovereignty becomes dangerous when legislatures are seen as a surrogate for the People themselves.</a:t>
            </a:r>
          </a:p>
          <a:p>
            <a:endParaRPr lang="en-US" dirty="0" smtClean="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A Republic, Not a Democracy</a:t>
            </a:r>
            <a:endParaRPr lang="en-US" sz="4400" dirty="0"/>
          </a:p>
        </p:txBody>
      </p:sp>
    </p:spTree>
    <p:extLst>
      <p:ext uri="{BB962C8B-B14F-4D97-AF65-F5344CB8AC3E}">
        <p14:creationId xmlns:p14="http://schemas.microsoft.com/office/powerpoint/2010/main" val="1528737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If we assume that the legislature stands in for the People, then anything the legislature does is done by the People.</a:t>
            </a:r>
          </a:p>
          <a:p>
            <a:r>
              <a:rPr lang="en-US" dirty="0" smtClean="0"/>
              <a:t>This allows the legislature to do anything it wills.</a:t>
            </a:r>
          </a:p>
          <a:p>
            <a:r>
              <a:rPr lang="en-US" dirty="0" smtClean="0"/>
              <a:t>The original purpose of our legislators was to protect our liberties from the natural tendencies of government</a:t>
            </a:r>
          </a:p>
          <a:p>
            <a:r>
              <a:rPr lang="en-US" dirty="0" smtClean="0"/>
              <a:t>Your job as a legislator is not to do good things for me or to solve my problems, but is rather to protect my liberties.</a:t>
            </a:r>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A Republic, Not a Democracy</a:t>
            </a:r>
            <a:endParaRPr lang="en-US" sz="4400" dirty="0"/>
          </a:p>
        </p:txBody>
      </p:sp>
    </p:spTree>
    <p:extLst>
      <p:ext uri="{BB962C8B-B14F-4D97-AF65-F5344CB8AC3E}">
        <p14:creationId xmlns:p14="http://schemas.microsoft.com/office/powerpoint/2010/main" val="2678198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Progressive Era Rejection of the Founding</a:t>
            </a:r>
          </a:p>
          <a:p>
            <a:pPr lvl="1"/>
            <a:r>
              <a:rPr lang="en-US" dirty="0" smtClean="0"/>
              <a:t>“That was then, this is now.”</a:t>
            </a:r>
          </a:p>
          <a:p>
            <a:pPr lvl="2"/>
            <a:r>
              <a:rPr lang="en-US" dirty="0" smtClean="0"/>
              <a:t>John Dewey criticizing Jefferson</a:t>
            </a:r>
          </a:p>
          <a:p>
            <a:pPr lvl="1"/>
            <a:r>
              <a:rPr lang="en-US" dirty="0" smtClean="0"/>
              <a:t>Government as solution to all problems</a:t>
            </a:r>
          </a:p>
          <a:p>
            <a:pPr lvl="2"/>
            <a:r>
              <a:rPr lang="en-US" dirty="0" smtClean="0"/>
              <a:t>If gov’t is to solve all problems, it must be big.</a:t>
            </a:r>
          </a:p>
          <a:p>
            <a:pPr lvl="1"/>
            <a:r>
              <a:rPr lang="en-US" dirty="0" smtClean="0"/>
              <a:t>Direct election of senators</a:t>
            </a:r>
          </a:p>
          <a:p>
            <a:pPr lvl="1"/>
            <a:r>
              <a:rPr lang="en-US" dirty="0" smtClean="0"/>
              <a:t>Progressive Era made the New Deal and the Great Society possible.</a:t>
            </a:r>
            <a:endParaRPr lang="en-US" dirty="0"/>
          </a:p>
          <a:p>
            <a:r>
              <a:rPr lang="en-US" dirty="0" smtClean="0"/>
              <a:t>Courts “presumption of Constitutionality”</a:t>
            </a:r>
          </a:p>
          <a:p>
            <a:pPr lvl="1"/>
            <a:r>
              <a:rPr lang="en-US" dirty="0" smtClean="0"/>
              <a:t>No where in the Constitution does it say that the courts have to defer to the legislature. (</a:t>
            </a:r>
            <a:r>
              <a:rPr lang="en-US" dirty="0" err="1" smtClean="0"/>
              <a:t>Obamacare</a:t>
            </a:r>
            <a:r>
              <a:rPr lang="en-US" dirty="0" smtClean="0"/>
              <a:t>)</a:t>
            </a:r>
          </a:p>
          <a:p>
            <a:pPr lvl="1"/>
            <a:endParaRPr lang="en-US" dirty="0" smtClean="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Where Did We Go Wrong?</a:t>
            </a:r>
            <a:endParaRPr lang="en-US" sz="4400" dirty="0"/>
          </a:p>
        </p:txBody>
      </p:sp>
    </p:spTree>
    <p:extLst>
      <p:ext uri="{BB962C8B-B14F-4D97-AF65-F5344CB8AC3E}">
        <p14:creationId xmlns:p14="http://schemas.microsoft.com/office/powerpoint/2010/main" val="989881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Recipe for Disaster</a:t>
            </a:r>
            <a:endParaRPr lang="en-US" dirty="0"/>
          </a:p>
        </p:txBody>
      </p:sp>
      <p:sp>
        <p:nvSpPr>
          <p:cNvPr id="6" name="Text Placeholder 5"/>
          <p:cNvSpPr>
            <a:spLocks noGrp="1"/>
          </p:cNvSpPr>
          <p:nvPr>
            <p:ph type="body" idx="1"/>
          </p:nvPr>
        </p:nvSpPr>
        <p:spPr/>
        <p:txBody>
          <a:bodyPr/>
          <a:lstStyle/>
          <a:p>
            <a:endParaRPr lang="en-US"/>
          </a:p>
        </p:txBody>
      </p:sp>
      <p:sp>
        <p:nvSpPr>
          <p:cNvPr id="7" name="Content Placeholder 6"/>
          <p:cNvSpPr>
            <a:spLocks noGrp="1"/>
          </p:cNvSpPr>
          <p:nvPr>
            <p:ph sz="half" idx="2"/>
          </p:nvPr>
        </p:nvSpPr>
        <p:spPr/>
        <p:txBody>
          <a:bodyPr/>
          <a:lstStyle/>
          <a:p>
            <a:r>
              <a:rPr lang="en-US" dirty="0" smtClean="0"/>
              <a:t>Bad Progressive Era &amp; New Deal Supreme Court decisions</a:t>
            </a:r>
            <a:endParaRPr lang="en-US" dirty="0"/>
          </a:p>
        </p:txBody>
      </p:sp>
      <p:sp>
        <p:nvSpPr>
          <p:cNvPr id="8" name="Text Placeholder 7"/>
          <p:cNvSpPr>
            <a:spLocks noGrp="1"/>
          </p:cNvSpPr>
          <p:nvPr>
            <p:ph type="body" sz="quarter" idx="3"/>
          </p:nvPr>
        </p:nvSpPr>
        <p:spPr/>
        <p:txBody>
          <a:bodyPr/>
          <a:lstStyle/>
          <a:p>
            <a:endParaRPr lang="en-US"/>
          </a:p>
        </p:txBody>
      </p:sp>
      <p:sp>
        <p:nvSpPr>
          <p:cNvPr id="9" name="Content Placeholder 8"/>
          <p:cNvSpPr>
            <a:spLocks noGrp="1"/>
          </p:cNvSpPr>
          <p:nvPr>
            <p:ph sz="quarter" idx="4"/>
          </p:nvPr>
        </p:nvSpPr>
        <p:spPr/>
        <p:txBody>
          <a:bodyPr/>
          <a:lstStyle/>
          <a:p>
            <a:r>
              <a:rPr lang="en-US" dirty="0" smtClean="0"/>
              <a:t>Presumption of Constitutionality, requires judges to uphold a law if they can find any possible legitimate reason why a legislature might have enacted it. (Roberts)</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Tree>
    <p:extLst>
      <p:ext uri="{BB962C8B-B14F-4D97-AF65-F5344CB8AC3E}">
        <p14:creationId xmlns:p14="http://schemas.microsoft.com/office/powerpoint/2010/main" val="4278115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“Since the adoption of the Constitution, courts have eliminated clause after clause that interfered with the exercise of government power.” –Randy </a:t>
            </a:r>
            <a:r>
              <a:rPr lang="en-US" dirty="0" smtClean="0"/>
              <a:t>Barrett</a:t>
            </a:r>
          </a:p>
          <a:p>
            <a:r>
              <a:rPr lang="en-US" dirty="0" smtClean="0"/>
              <a:t>There are several processes for amending the Constitution, but judicial construction is not one of them.</a:t>
            </a:r>
            <a:endParaRPr lang="en-US" dirty="0"/>
          </a:p>
          <a:p>
            <a:pPr lvl="1"/>
            <a:endParaRPr lang="en-US" dirty="0" smtClean="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Where Did We Go Wrong?</a:t>
            </a:r>
            <a:endParaRPr lang="en-US" sz="4400" dirty="0"/>
          </a:p>
        </p:txBody>
      </p:sp>
    </p:spTree>
    <p:extLst>
      <p:ext uri="{BB962C8B-B14F-4D97-AF65-F5344CB8AC3E}">
        <p14:creationId xmlns:p14="http://schemas.microsoft.com/office/powerpoint/2010/main" val="85243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Presumption of liberty.</a:t>
            </a:r>
          </a:p>
          <a:p>
            <a:r>
              <a:rPr lang="en-US" b="1" dirty="0" smtClean="0"/>
              <a:t>Sovereignty (source of authority) is outside of government—NOT government.</a:t>
            </a:r>
          </a:p>
          <a:p>
            <a:r>
              <a:rPr lang="en-US" b="1" dirty="0" smtClean="0"/>
              <a:t>Government is not the people. Government is not the country. It’s an institution.</a:t>
            </a:r>
          </a:p>
          <a:p>
            <a:r>
              <a:rPr lang="en-US" dirty="0" smtClean="0"/>
              <a:t>Recognizes (does not create) rights. Rights are pre-existing and not limited.</a:t>
            </a:r>
          </a:p>
          <a:p>
            <a:r>
              <a:rPr lang="en-US" dirty="0" smtClean="0"/>
              <a:t>Recognizes limitations and tendencies of human nature.</a:t>
            </a:r>
            <a:endParaRPr lang="en-US" dirty="0"/>
          </a:p>
        </p:txBody>
      </p:sp>
      <p:sp>
        <p:nvSpPr>
          <p:cNvPr id="2" name="Footer Placeholder 1"/>
          <p:cNvSpPr>
            <a:spLocks noGrp="1"/>
          </p:cNvSpPr>
          <p:nvPr>
            <p:ph type="ftr" sz="quarter" idx="11"/>
          </p:nvPr>
        </p:nvSpPr>
        <p:spPr/>
        <p:txBody>
          <a:bodyPr/>
          <a:lstStyle/>
          <a:p>
            <a:r>
              <a:rPr lang="en-US" smtClean="0"/>
              <a:t>IPI.org</a:t>
            </a:r>
            <a:endParaRPr lang="en-US"/>
          </a:p>
        </p:txBody>
      </p:sp>
      <p:sp>
        <p:nvSpPr>
          <p:cNvPr id="6" name="Title 5"/>
          <p:cNvSpPr>
            <a:spLocks noGrp="1"/>
          </p:cNvSpPr>
          <p:nvPr>
            <p:ph type="title"/>
          </p:nvPr>
        </p:nvSpPr>
        <p:spPr/>
        <p:txBody>
          <a:bodyPr/>
          <a:lstStyle/>
          <a:p>
            <a:r>
              <a:rPr lang="en-US" sz="4400" dirty="0" smtClean="0"/>
              <a:t>Key Assumptions Behind</a:t>
            </a:r>
            <a:br>
              <a:rPr lang="en-US" sz="4400" dirty="0" smtClean="0"/>
            </a:br>
            <a:r>
              <a:rPr lang="en-US" sz="4400" dirty="0" smtClean="0"/>
              <a:t>the Constitution</a:t>
            </a:r>
            <a:endParaRPr lang="en-US" sz="4400" dirty="0"/>
          </a:p>
        </p:txBody>
      </p:sp>
    </p:spTree>
    <p:extLst>
      <p:ext uri="{BB962C8B-B14F-4D97-AF65-F5344CB8AC3E}">
        <p14:creationId xmlns:p14="http://schemas.microsoft.com/office/powerpoint/2010/main" val="862838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McCullough v. Maryland </a:t>
            </a:r>
            <a:r>
              <a:rPr lang="en-US" dirty="0" smtClean="0"/>
              <a:t>(1819), expanded the Necessary and Proper Clause</a:t>
            </a:r>
          </a:p>
          <a:p>
            <a:r>
              <a:rPr lang="en-US" i="1" dirty="0" smtClean="0"/>
              <a:t>Slaughter-House cases </a:t>
            </a:r>
            <a:r>
              <a:rPr lang="en-US" dirty="0" smtClean="0"/>
              <a:t>(1873), undid the Privileges and Immunities Clause</a:t>
            </a:r>
          </a:p>
          <a:p>
            <a:r>
              <a:rPr lang="en-US" i="1" dirty="0" err="1" smtClean="0"/>
              <a:t>Wickard</a:t>
            </a:r>
            <a:r>
              <a:rPr lang="en-US" i="1" dirty="0" smtClean="0"/>
              <a:t> v. </a:t>
            </a:r>
            <a:r>
              <a:rPr lang="en-US" i="1" dirty="0" err="1" smtClean="0"/>
              <a:t>Filburn</a:t>
            </a:r>
            <a:r>
              <a:rPr lang="en-US" i="1" dirty="0" smtClean="0"/>
              <a:t> </a:t>
            </a:r>
            <a:r>
              <a:rPr lang="en-US" dirty="0" smtClean="0"/>
              <a:t>(1942), expanded the Commerce Clause</a:t>
            </a:r>
          </a:p>
          <a:p>
            <a:r>
              <a:rPr lang="en-US" i="1" dirty="0" smtClean="0"/>
              <a:t>Williamson v. Lee Optical </a:t>
            </a:r>
            <a:r>
              <a:rPr lang="en-US" dirty="0" smtClean="0"/>
              <a:t>(1955), judges must automatically side with the legislature if at all possible.</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000" dirty="0" smtClean="0"/>
              <a:t>Key Bad Supreme Court Decisions</a:t>
            </a:r>
            <a:endParaRPr lang="en-US" sz="4000" dirty="0"/>
          </a:p>
        </p:txBody>
      </p:sp>
    </p:spTree>
    <p:extLst>
      <p:ext uri="{BB962C8B-B14F-4D97-AF65-F5344CB8AC3E}">
        <p14:creationId xmlns:p14="http://schemas.microsoft.com/office/powerpoint/2010/main" val="253958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States can reassert their rights against the overreach of the federal government</a:t>
            </a:r>
          </a:p>
          <a:p>
            <a:pPr lvl="1"/>
            <a:r>
              <a:rPr lang="en-US" dirty="0" smtClean="0"/>
              <a:t>Governors</a:t>
            </a:r>
          </a:p>
          <a:p>
            <a:pPr lvl="1"/>
            <a:r>
              <a:rPr lang="en-US" dirty="0" smtClean="0"/>
              <a:t>Attorneys General</a:t>
            </a:r>
          </a:p>
          <a:p>
            <a:pPr lvl="1"/>
            <a:r>
              <a:rPr lang="en-US" dirty="0" smtClean="0"/>
              <a:t>Legislatures</a:t>
            </a:r>
          </a:p>
          <a:p>
            <a:r>
              <a:rPr lang="en-US" dirty="0" smtClean="0"/>
              <a:t>Supreme Court that rejects presumption of Constitutionality. Should be willing to invalidate laws that are not Constitutional</a:t>
            </a:r>
          </a:p>
          <a:p>
            <a:r>
              <a:rPr lang="en-US" dirty="0" smtClean="0"/>
              <a:t>Amend the Constitution</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800" dirty="0" smtClean="0"/>
              <a:t>How Do We Restore the Lost Constitution?</a:t>
            </a:r>
            <a:endParaRPr lang="en-US" sz="4800" dirty="0"/>
          </a:p>
        </p:txBody>
      </p:sp>
    </p:spTree>
    <p:extLst>
      <p:ext uri="{BB962C8B-B14F-4D97-AF65-F5344CB8AC3E}">
        <p14:creationId xmlns:p14="http://schemas.microsoft.com/office/powerpoint/2010/main" val="151411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will act that way unless resisted</a:t>
            </a:r>
          </a:p>
          <a:p>
            <a:r>
              <a:rPr lang="en-US" dirty="0" smtClean="0"/>
              <a:t>Virginia and Kentucky amendments of 1798.</a:t>
            </a:r>
          </a:p>
          <a:p>
            <a:pPr lvl="1"/>
            <a:r>
              <a:rPr lang="en-US" dirty="0" smtClean="0"/>
              <a:t>Written by Jefferson and Madison</a:t>
            </a:r>
          </a:p>
          <a:p>
            <a:pPr lvl="1"/>
            <a:r>
              <a:rPr lang="en-US" dirty="0" smtClean="0"/>
              <a:t>States have the power to declare federal laws as unconstitutional and void</a:t>
            </a:r>
          </a:p>
          <a:p>
            <a:r>
              <a:rPr lang="en-US" dirty="0" smtClean="0"/>
              <a:t>Fugitive Slave Act was nullified by several states</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3600" dirty="0" smtClean="0"/>
              <a:t>Is the Federal Government the Exclusive Judge of Its Own Powers?</a:t>
            </a:r>
            <a:endParaRPr lang="en-US" sz="3600" dirty="0"/>
          </a:p>
        </p:txBody>
      </p:sp>
    </p:spTree>
    <p:extLst>
      <p:ext uri="{BB962C8B-B14F-4D97-AF65-F5344CB8AC3E}">
        <p14:creationId xmlns:p14="http://schemas.microsoft.com/office/powerpoint/2010/main" val="4213463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Presumption of liberty.</a:t>
            </a:r>
          </a:p>
          <a:p>
            <a:r>
              <a:rPr lang="en-US" dirty="0" smtClean="0"/>
              <a:t>Sovereignty (source of authority) is outside of government—NOT government.</a:t>
            </a:r>
          </a:p>
          <a:p>
            <a:r>
              <a:rPr lang="en-US" dirty="0" smtClean="0"/>
              <a:t>Government is NOT the people. Government is not the country. An institution.</a:t>
            </a:r>
          </a:p>
          <a:p>
            <a:r>
              <a:rPr lang="en-US" dirty="0" smtClean="0"/>
              <a:t>Recognizes &amp; protects (does not create) rights. Rights are pre-existing and not limited.</a:t>
            </a:r>
          </a:p>
          <a:p>
            <a:r>
              <a:rPr lang="en-US" dirty="0" smtClean="0"/>
              <a:t>Recognizes limitations and tendencies of human nature.</a:t>
            </a:r>
            <a:endParaRPr lang="en-US" dirty="0"/>
          </a:p>
        </p:txBody>
      </p:sp>
      <p:sp>
        <p:nvSpPr>
          <p:cNvPr id="2" name="Footer Placeholder 1"/>
          <p:cNvSpPr>
            <a:spLocks noGrp="1"/>
          </p:cNvSpPr>
          <p:nvPr>
            <p:ph type="ftr" sz="quarter" idx="11"/>
          </p:nvPr>
        </p:nvSpPr>
        <p:spPr/>
        <p:txBody>
          <a:bodyPr/>
          <a:lstStyle/>
          <a:p>
            <a:r>
              <a:rPr lang="en-US" smtClean="0"/>
              <a:t>IPI.org</a:t>
            </a:r>
            <a:endParaRPr lang="en-US"/>
          </a:p>
        </p:txBody>
      </p:sp>
      <p:sp>
        <p:nvSpPr>
          <p:cNvPr id="6" name="Title 5"/>
          <p:cNvSpPr>
            <a:spLocks noGrp="1"/>
          </p:cNvSpPr>
          <p:nvPr>
            <p:ph type="title"/>
          </p:nvPr>
        </p:nvSpPr>
        <p:spPr/>
        <p:txBody>
          <a:bodyPr/>
          <a:lstStyle/>
          <a:p>
            <a:r>
              <a:rPr lang="en-US" sz="4400" dirty="0" smtClean="0"/>
              <a:t>Key Assumptions Behind</a:t>
            </a:r>
            <a:br>
              <a:rPr lang="en-US" sz="4400" dirty="0" smtClean="0"/>
            </a:br>
            <a:r>
              <a:rPr lang="en-US" sz="4400" dirty="0" smtClean="0"/>
              <a:t>the Constitution</a:t>
            </a:r>
            <a:endParaRPr lang="en-US" sz="4400" dirty="0"/>
          </a:p>
        </p:txBody>
      </p:sp>
    </p:spTree>
    <p:extLst>
      <p:ext uri="{BB962C8B-B14F-4D97-AF65-F5344CB8AC3E}">
        <p14:creationId xmlns:p14="http://schemas.microsoft.com/office/powerpoint/2010/main" val="687727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r>
              <a:rPr lang="en-US" i="1" dirty="0" smtClean="0"/>
              <a:t>.</a:t>
            </a:r>
          </a:p>
          <a:p>
            <a:r>
              <a:rPr lang="en-US" dirty="0" smtClean="0"/>
              <a:t>Searching and storing phone, text, Internet, credit card records without probable cause and without specificity.</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000" dirty="0" smtClean="0"/>
              <a:t>4</a:t>
            </a:r>
            <a:r>
              <a:rPr lang="en-US" sz="4000" baseline="30000" dirty="0" smtClean="0"/>
              <a:t>th</a:t>
            </a:r>
            <a:r>
              <a:rPr lang="en-US" sz="4000" dirty="0" smtClean="0"/>
              <a:t> Amendment and NSA Spying</a:t>
            </a:r>
            <a:endParaRPr lang="en-US" sz="4000" dirty="0"/>
          </a:p>
        </p:txBody>
      </p:sp>
    </p:spTree>
    <p:extLst>
      <p:ext uri="{BB962C8B-B14F-4D97-AF65-F5344CB8AC3E}">
        <p14:creationId xmlns:p14="http://schemas.microsoft.com/office/powerpoint/2010/main" val="325970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 </a:t>
            </a:r>
            <a:r>
              <a:rPr lang="en-US" dirty="0"/>
              <a:t>would rather be exposed to the inconveniences attending too much liberty than to those attending too small a degree of it</a:t>
            </a:r>
            <a:r>
              <a:rPr lang="en-US" dirty="0" smtClean="0"/>
              <a:t>.”</a:t>
            </a:r>
            <a:br>
              <a:rPr lang="en-US" dirty="0" smtClean="0"/>
            </a:br>
            <a:r>
              <a:rPr lang="en-US" dirty="0" smtClean="0"/>
              <a:t>					-Thomas Jefferson</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000" dirty="0" smtClean="0"/>
              <a:t>It Doesn’t Matter Whether It’s Well-Intentioned</a:t>
            </a:r>
            <a:endParaRPr lang="en-US" sz="4000" dirty="0"/>
          </a:p>
        </p:txBody>
      </p:sp>
    </p:spTree>
    <p:extLst>
      <p:ext uri="{BB962C8B-B14F-4D97-AF65-F5344CB8AC3E}">
        <p14:creationId xmlns:p14="http://schemas.microsoft.com/office/powerpoint/2010/main" val="3994884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Hillsdale College “Constitution 101”</a:t>
            </a:r>
          </a:p>
          <a:p>
            <a:r>
              <a:rPr lang="en-US" dirty="0" smtClean="0"/>
              <a:t>Federalist Papers</a:t>
            </a:r>
          </a:p>
          <a:p>
            <a:r>
              <a:rPr lang="en-US" dirty="0" smtClean="0"/>
              <a:t>Randy Barrett</a:t>
            </a:r>
          </a:p>
          <a:p>
            <a:r>
              <a:rPr lang="en-US" dirty="0" smtClean="0"/>
              <a:t>Books</a:t>
            </a:r>
          </a:p>
          <a:p>
            <a:pPr lvl="1"/>
            <a:r>
              <a:rPr lang="en-US" i="1" dirty="0" smtClean="0"/>
              <a:t>Terms of Engagement: How Our Courts Should Enforce the Constitution’s Promise of Limited Government</a:t>
            </a:r>
            <a:r>
              <a:rPr lang="en-US" dirty="0" smtClean="0"/>
              <a:t>, by Clark </a:t>
            </a:r>
            <a:r>
              <a:rPr lang="en-US" dirty="0" err="1" smtClean="0"/>
              <a:t>Neily</a:t>
            </a:r>
            <a:endParaRPr lang="en-US" dirty="0" smtClean="0"/>
          </a:p>
          <a:p>
            <a:pPr lvl="1"/>
            <a:r>
              <a:rPr lang="en-US" i="1" dirty="0" smtClean="0"/>
              <a:t>Restoring the Lost Constitution</a:t>
            </a:r>
            <a:r>
              <a:rPr lang="en-US" dirty="0" smtClean="0"/>
              <a:t>, by Randy Barrett</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dirty="0" smtClean="0"/>
              <a:t>Additional Resources</a:t>
            </a:r>
            <a:endParaRPr lang="en-US" dirty="0"/>
          </a:p>
        </p:txBody>
      </p:sp>
    </p:spTree>
    <p:extLst>
      <p:ext uri="{BB962C8B-B14F-4D97-AF65-F5344CB8AC3E}">
        <p14:creationId xmlns:p14="http://schemas.microsoft.com/office/powerpoint/2010/main" val="767125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Our rights are NOT limited to those spelled out in the Constitution. Constitution does not create rights and is not a list of rights. Founders assumed the people had an enormous number of rights and that it would be impossible to list them. Constitution limits government power, not the rights of the people.</a:t>
            </a:r>
          </a:p>
          <a:p>
            <a:r>
              <a:rPr lang="en-US" dirty="0" smtClean="0"/>
              <a:t>Even where it spells them out</a:t>
            </a:r>
          </a:p>
          <a:p>
            <a:r>
              <a:rPr lang="en-US" dirty="0" smtClean="0"/>
              <a:t>Our rights come from natural law, human dignity, our Creator</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dirty="0" smtClean="0"/>
              <a:t>Some Implications</a:t>
            </a:r>
            <a:endParaRPr lang="en-US" dirty="0"/>
          </a:p>
        </p:txBody>
      </p:sp>
    </p:spTree>
    <p:extLst>
      <p:ext uri="{BB962C8B-B14F-4D97-AF65-F5344CB8AC3E}">
        <p14:creationId xmlns:p14="http://schemas.microsoft.com/office/powerpoint/2010/main" val="3987114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914400"/>
            <a:ext cx="7754713" cy="1910716"/>
          </a:xfrm>
        </p:spPr>
        <p:txBody>
          <a:bodyPr/>
          <a:lstStyle/>
          <a:p>
            <a:r>
              <a:rPr lang="en-US" sz="3600" dirty="0" smtClean="0"/>
              <a:t>Islands of government power in</a:t>
            </a:r>
            <a:br>
              <a:rPr lang="en-US" sz="3600" dirty="0" smtClean="0"/>
            </a:br>
            <a:r>
              <a:rPr lang="en-US" sz="3600" dirty="0" smtClean="0"/>
              <a:t>a sea of liberty, or</a:t>
            </a:r>
            <a:endParaRPr lang="en-US" sz="3600" dirty="0"/>
          </a:p>
        </p:txBody>
      </p:sp>
      <p:sp>
        <p:nvSpPr>
          <p:cNvPr id="6" name="Text Placeholder 5"/>
          <p:cNvSpPr>
            <a:spLocks noGrp="1"/>
          </p:cNvSpPr>
          <p:nvPr>
            <p:ph type="body" idx="1"/>
          </p:nvPr>
        </p:nvSpPr>
        <p:spPr/>
        <p:txBody>
          <a:bodyPr>
            <a:normAutofit/>
          </a:bodyPr>
          <a:lstStyle/>
          <a:p>
            <a:r>
              <a:rPr lang="en-US" sz="3600" dirty="0" smtClean="0"/>
              <a:t>Islands of liberty in a sea</a:t>
            </a:r>
          </a:p>
          <a:p>
            <a:r>
              <a:rPr lang="en-US" sz="3600" dirty="0" smtClean="0"/>
              <a:t>of government power</a:t>
            </a:r>
            <a:endParaRPr lang="en-US" sz="3600" dirty="0"/>
          </a:p>
        </p:txBody>
      </p:sp>
      <p:sp>
        <p:nvSpPr>
          <p:cNvPr id="3" name="Footer Placeholder 2"/>
          <p:cNvSpPr>
            <a:spLocks noGrp="1"/>
          </p:cNvSpPr>
          <p:nvPr>
            <p:ph type="ftr" sz="quarter" idx="11"/>
          </p:nvPr>
        </p:nvSpPr>
        <p:spPr/>
        <p:txBody>
          <a:bodyPr/>
          <a:lstStyle/>
          <a:p>
            <a:r>
              <a:rPr lang="en-US" smtClean="0"/>
              <a:t>IPI.org</a:t>
            </a:r>
            <a:endParaRPr lang="en-US"/>
          </a:p>
        </p:txBody>
      </p:sp>
    </p:spTree>
    <p:extLst>
      <p:ext uri="{BB962C8B-B14F-4D97-AF65-F5344CB8AC3E}">
        <p14:creationId xmlns:p14="http://schemas.microsoft.com/office/powerpoint/2010/main" val="682961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How Many Times Does the Word “Democracy” Appear in the Constitution?</a:t>
            </a:r>
            <a:endParaRPr lang="en-US" sz="4800"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IPI.org</a:t>
            </a:r>
            <a:endParaRPr lang="en-US"/>
          </a:p>
        </p:txBody>
      </p:sp>
    </p:spTree>
    <p:extLst>
      <p:ext uri="{BB962C8B-B14F-4D97-AF65-F5344CB8AC3E}">
        <p14:creationId xmlns:p14="http://schemas.microsoft.com/office/powerpoint/2010/main" val="2330478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How Many Times Does the Word “Democracy” Appear in the Constitution?</a:t>
            </a:r>
            <a:endParaRPr lang="en-US" sz="4800" dirty="0"/>
          </a:p>
        </p:txBody>
      </p:sp>
      <p:sp>
        <p:nvSpPr>
          <p:cNvPr id="3" name="Text Placeholder 2"/>
          <p:cNvSpPr>
            <a:spLocks noGrp="1"/>
          </p:cNvSpPr>
          <p:nvPr>
            <p:ph type="body" idx="1"/>
          </p:nvPr>
        </p:nvSpPr>
        <p:spPr/>
        <p:txBody>
          <a:bodyPr/>
          <a:lstStyle/>
          <a:p>
            <a:r>
              <a:rPr lang="en-US" dirty="0" smtClean="0"/>
              <a:t>Zero.</a:t>
            </a:r>
            <a:endParaRPr lang="en-US" dirty="0"/>
          </a:p>
        </p:txBody>
      </p:sp>
      <p:sp>
        <p:nvSpPr>
          <p:cNvPr id="4" name="Footer Placeholder 3"/>
          <p:cNvSpPr>
            <a:spLocks noGrp="1"/>
          </p:cNvSpPr>
          <p:nvPr>
            <p:ph type="ftr" sz="quarter" idx="11"/>
          </p:nvPr>
        </p:nvSpPr>
        <p:spPr/>
        <p:txBody>
          <a:bodyPr/>
          <a:lstStyle/>
          <a:p>
            <a:r>
              <a:rPr lang="en-US" smtClean="0"/>
              <a:t>IPI.org</a:t>
            </a:r>
            <a:endParaRPr lang="en-US"/>
          </a:p>
        </p:txBody>
      </p:sp>
    </p:spTree>
    <p:extLst>
      <p:ext uri="{BB962C8B-B14F-4D97-AF65-F5344CB8AC3E}">
        <p14:creationId xmlns:p14="http://schemas.microsoft.com/office/powerpoint/2010/main" val="50727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spcAft>
                <a:spcPts val="1200"/>
              </a:spcAft>
            </a:pPr>
            <a:r>
              <a:rPr lang="en-US" dirty="0"/>
              <a:t>“In all cases where a majority are united by a common interest or passion, the rights of the minority are in danger.” </a:t>
            </a:r>
            <a:r>
              <a:rPr lang="en-US" dirty="0" smtClean="0"/>
              <a:t>–James Madison</a:t>
            </a:r>
          </a:p>
          <a:p>
            <a:pPr>
              <a:spcAft>
                <a:spcPts val="1200"/>
              </a:spcAft>
            </a:pPr>
            <a:r>
              <a:rPr lang="en-US" dirty="0"/>
              <a:t>“The evils we experience flow from the excess of democracy.” –Elbridge </a:t>
            </a:r>
            <a:r>
              <a:rPr lang="en-US" dirty="0" smtClean="0"/>
              <a:t>Gerry</a:t>
            </a:r>
          </a:p>
          <a:p>
            <a:pPr>
              <a:spcAft>
                <a:spcPts val="1200"/>
              </a:spcAft>
            </a:pPr>
            <a:r>
              <a:rPr lang="en-US" dirty="0" smtClean="0"/>
              <a:t>“I been </a:t>
            </a:r>
            <a:r>
              <a:rPr lang="en-US" dirty="0"/>
              <a:t>taught by experience the danger of the leveling spirit</a:t>
            </a:r>
            <a:r>
              <a:rPr lang="en-US" dirty="0" smtClean="0"/>
              <a:t>.” –Elbridge Gerry</a:t>
            </a:r>
            <a:endParaRPr lang="en-US" dirty="0"/>
          </a:p>
        </p:txBody>
      </p:sp>
      <p:sp>
        <p:nvSpPr>
          <p:cNvPr id="2" name="Footer Placeholder 1"/>
          <p:cNvSpPr>
            <a:spLocks noGrp="1"/>
          </p:cNvSpPr>
          <p:nvPr>
            <p:ph type="ftr" sz="quarter" idx="11"/>
          </p:nvPr>
        </p:nvSpPr>
        <p:spPr/>
        <p:txBody>
          <a:bodyPr/>
          <a:lstStyle/>
          <a:p>
            <a:r>
              <a:rPr lang="en-US" smtClean="0"/>
              <a:t>IPI.org</a:t>
            </a:r>
            <a:endParaRPr lang="en-US"/>
          </a:p>
        </p:txBody>
      </p:sp>
      <p:sp>
        <p:nvSpPr>
          <p:cNvPr id="5" name="Title 4"/>
          <p:cNvSpPr>
            <a:spLocks noGrp="1"/>
          </p:cNvSpPr>
          <p:nvPr>
            <p:ph type="title"/>
          </p:nvPr>
        </p:nvSpPr>
        <p:spPr/>
        <p:txBody>
          <a:bodyPr/>
          <a:lstStyle/>
          <a:p>
            <a:r>
              <a:rPr lang="en-US" dirty="0" smtClean="0"/>
              <a:t>Founders Were Afraid of Democracy</a:t>
            </a:r>
            <a:endParaRPr lang="en-US" dirty="0"/>
          </a:p>
        </p:txBody>
      </p:sp>
    </p:spTree>
    <p:extLst>
      <p:ext uri="{BB962C8B-B14F-4D97-AF65-F5344CB8AC3E}">
        <p14:creationId xmlns:p14="http://schemas.microsoft.com/office/powerpoint/2010/main" val="3599742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“By a faction, I understand a number of citizens, whether amounting to a majority or minority of the whole, who are united and actuated by some common impulse of passion, or of interest, adverse to the rights of other citizens, or to the permanent and aggregate interests of the community.”</a:t>
            </a:r>
          </a:p>
          <a:p>
            <a:r>
              <a:rPr lang="en-US" dirty="0" smtClean="0"/>
              <a:t>“Passion never fails to wrest the scepter from reason. Had every Athenian been Socrates, every Athenian assembly would still have been a mob.”</a:t>
            </a:r>
            <a:br>
              <a:rPr lang="en-US" dirty="0" smtClean="0"/>
            </a:br>
            <a:r>
              <a:rPr lang="en-US" dirty="0" smtClean="0"/>
              <a:t>			  -James Madison, Federalist #10</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dirty="0" smtClean="0"/>
              <a:t>Factions &amp; Passions</a:t>
            </a:r>
            <a:endParaRPr lang="en-US" dirty="0"/>
          </a:p>
        </p:txBody>
      </p:sp>
    </p:spTree>
    <p:extLst>
      <p:ext uri="{BB962C8B-B14F-4D97-AF65-F5344CB8AC3E}">
        <p14:creationId xmlns:p14="http://schemas.microsoft.com/office/powerpoint/2010/main" val="2290942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Democracy = majoritarian decision making.</a:t>
            </a:r>
          </a:p>
          <a:p>
            <a:r>
              <a:rPr lang="en-US" dirty="0" smtClean="0"/>
              <a:t>Founders believed that majoritarian decision making was antithetical to freedom. The majority would always find ways to exert tyranny over the minority.</a:t>
            </a:r>
          </a:p>
          <a:p>
            <a:r>
              <a:rPr lang="en-US" dirty="0" err="1" smtClean="0"/>
              <a:t>Majoritarianism</a:t>
            </a:r>
            <a:r>
              <a:rPr lang="en-US" dirty="0" smtClean="0"/>
              <a:t> was to be walled off (House of Representatives) </a:t>
            </a:r>
          </a:p>
          <a:p>
            <a:r>
              <a:rPr lang="en-US" dirty="0" smtClean="0"/>
              <a:t>“The licentiousness of the legislatures proved the necessity of a Firm Senate. The object of this 2</a:t>
            </a:r>
            <a:r>
              <a:rPr lang="en-US" baseline="30000" dirty="0" smtClean="0"/>
              <a:t>nd</a:t>
            </a:r>
            <a:r>
              <a:rPr lang="en-US" dirty="0" smtClean="0"/>
              <a:t> branch is to control the democratic branch.”</a:t>
            </a:r>
            <a:br>
              <a:rPr lang="en-US" dirty="0" smtClean="0"/>
            </a:br>
            <a:r>
              <a:rPr lang="en-US" dirty="0" smtClean="0"/>
              <a:t>					-</a:t>
            </a:r>
            <a:r>
              <a:rPr lang="en-US" dirty="0" err="1" smtClean="0"/>
              <a:t>Gouverneur</a:t>
            </a:r>
            <a:r>
              <a:rPr lang="en-US" dirty="0" smtClean="0"/>
              <a:t> Morris</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A Republic, Not a Democracy</a:t>
            </a:r>
            <a:endParaRPr lang="en-US" sz="4400" dirty="0"/>
          </a:p>
        </p:txBody>
      </p:sp>
    </p:spTree>
    <p:extLst>
      <p:ext uri="{BB962C8B-B14F-4D97-AF65-F5344CB8AC3E}">
        <p14:creationId xmlns:p14="http://schemas.microsoft.com/office/powerpoint/2010/main" val="22528213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TotalTime>
  <Words>1168</Words>
  <Application>Microsoft Office PowerPoint</Application>
  <PresentationFormat>On-screen Show (4:3)</PresentationFormat>
  <Paragraphs>116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Hardcover</vt:lpstr>
      <vt:lpstr>Selected Constitutional Issues</vt:lpstr>
      <vt:lpstr>Key Assumptions Behind the Constitution</vt:lpstr>
      <vt:lpstr>Some Implications</vt:lpstr>
      <vt:lpstr>Islands of government power in a sea of liberty, or</vt:lpstr>
      <vt:lpstr>How Many Times Does the Word “Democracy” Appear in the Constitution?</vt:lpstr>
      <vt:lpstr>How Many Times Does the Word “Democracy” Appear in the Constitution?</vt:lpstr>
      <vt:lpstr>Founders Were Afraid of Democracy</vt:lpstr>
      <vt:lpstr>Factions &amp; Passions</vt:lpstr>
      <vt:lpstr>A Republic, Not a Democracy</vt:lpstr>
      <vt:lpstr>A Republic, Not a Democracy</vt:lpstr>
      <vt:lpstr>A Republic, Not a Democracy</vt:lpstr>
      <vt:lpstr>A Republic, Not a Democracy</vt:lpstr>
      <vt:lpstr>Where Did We Go Wrong?</vt:lpstr>
      <vt:lpstr>Recipe for Disaster</vt:lpstr>
      <vt:lpstr>Where Did We Go Wrong?</vt:lpstr>
      <vt:lpstr>Key Assumptions Behind the Constitution</vt:lpstr>
      <vt:lpstr>Key Bad Supreme Court Decisions</vt:lpstr>
      <vt:lpstr>How Do We Restore the Lost Constitution?</vt:lpstr>
      <vt:lpstr>Is the Federal Government the Exclusive Judge of Its Own Powers?</vt:lpstr>
      <vt:lpstr>4th Amendment and NSA Spying</vt:lpstr>
      <vt:lpstr>It Doesn’t Matter Whether It’s Well-Intentioned</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Giovanetti</dc:creator>
  <cp:lastModifiedBy>Tom Giovanetti</cp:lastModifiedBy>
  <cp:revision>29</cp:revision>
  <dcterms:created xsi:type="dcterms:W3CDTF">2014-02-01T02:22:19Z</dcterms:created>
  <dcterms:modified xsi:type="dcterms:W3CDTF">2014-02-02T20:43:45Z</dcterms:modified>
</cp:coreProperties>
</file>