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86" r:id="rId3"/>
    <p:sldId id="287" r:id="rId4"/>
    <p:sldId id="289" r:id="rId5"/>
    <p:sldId id="258" r:id="rId6"/>
    <p:sldId id="288" r:id="rId7"/>
    <p:sldId id="257" r:id="rId8"/>
    <p:sldId id="283" r:id="rId9"/>
    <p:sldId id="284" r:id="rId10"/>
    <p:sldId id="260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08F7A-6762-4C57-B410-5A3EFF679EC0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2A9C-7A1E-4876-9FD7-C092191D5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9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This is economic activity, not necessarily economic growth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184B4-4B4F-4BE1-8616-F1700A56F2A2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32DB-FC53-4D1C-9471-DC7CF306E63B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3D11-D72D-46A3-B333-0E2ECEE365FF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E8F4-E217-463E-BD97-CD746DE3BCF1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837F-633F-4AC1-AD62-252A6E51E4DA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C41-A9F5-42C7-A7FA-4EC1C06A00B2}" type="datetime1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5878-81C9-410B-A456-39F31B9E9ADD}" type="datetime1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CD2C-01C7-4B84-BDF4-EE82ED90FDAB}" type="datetime1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15C1-653E-4C0F-A9F3-257CDE045BE3}" type="datetime1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B0C9-1077-4D4A-BF01-3CEA3D2FBBA8}" type="datetime1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78EA-1413-460D-A983-A7BE1D7409CE}" type="datetime1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D2421F-2181-4582-B62F-8055764BB625}" type="datetime1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A20300-45C2-4F90-B2D8-D574718367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Easy to Balance the Budget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Impact of Budget Deal</a:t>
            </a:r>
            <a:endParaRPr lang="en-US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332844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 can be balanced by spending cuts alone.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do we want a federal budget that is balanced but consumes 40% of GDP?</a:t>
            </a:r>
          </a:p>
          <a:p>
            <a:endParaRPr lang="en-US" dirty="0" smtClean="0"/>
          </a:p>
          <a:p>
            <a:r>
              <a:rPr lang="en-US" dirty="0" smtClean="0"/>
              <a:t>Balanced Big Government budget is not enough.</a:t>
            </a:r>
          </a:p>
          <a:p>
            <a:endParaRPr lang="en-US" dirty="0" smtClean="0"/>
          </a:p>
          <a:p>
            <a:r>
              <a:rPr lang="en-US" dirty="0" smtClean="0"/>
              <a:t>We need economic growth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Easy to Balance the Budget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647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Circular Flow of Income</a:t>
            </a:r>
            <a:endParaRPr lang="en-US" altLang="en-US" sz="2400" smtClean="0"/>
          </a:p>
        </p:txBody>
      </p:sp>
      <p:pic>
        <p:nvPicPr>
          <p:cNvPr id="4099" name="Picture 4" descr="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3788"/>
            <a:ext cx="8953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6188" y="1600200"/>
            <a:ext cx="6651625" cy="4525963"/>
          </a:xfrm>
        </p:spPr>
      </p:pic>
    </p:spTree>
    <p:extLst>
      <p:ext uri="{BB962C8B-B14F-4D97-AF65-F5344CB8AC3E}">
        <p14:creationId xmlns:p14="http://schemas.microsoft.com/office/powerpoint/2010/main" val="2237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altLang="en-US" b="1" dirty="0" smtClean="0"/>
              <a:t>Growth vs. Activity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r>
              <a:rPr lang="en-US" altLang="en-US" dirty="0" smtClean="0"/>
              <a:t>Difference between economic GROWTH and economic ACTIVITY</a:t>
            </a:r>
          </a:p>
          <a:p>
            <a:r>
              <a:rPr lang="en-US" altLang="en-US" dirty="0" smtClean="0"/>
              <a:t>Stimulating economic activity is not the same as stimulating economic growth</a:t>
            </a:r>
          </a:p>
          <a:p>
            <a:r>
              <a:rPr lang="en-US" altLang="en-US" dirty="0" smtClean="0"/>
              <a:t>Broken windows fallacy (transfer activity, not growth)</a:t>
            </a:r>
          </a:p>
          <a:p>
            <a:r>
              <a:rPr lang="en-US" altLang="en-US" dirty="0" smtClean="0"/>
              <a:t>“Putting money in consumers pockets so they can spend”</a:t>
            </a:r>
          </a:p>
          <a:p>
            <a:r>
              <a:rPr lang="en-US" altLang="en-US" dirty="0" smtClean="0"/>
              <a:t>Transferring money from one entity to another isn’t economic growth.</a:t>
            </a:r>
          </a:p>
          <a:p>
            <a:r>
              <a:rPr lang="en-US" altLang="en-US" dirty="0" smtClean="0"/>
              <a:t>Borrowing from the future to spend now isn’t economic growth.</a:t>
            </a:r>
          </a:p>
        </p:txBody>
      </p:sp>
    </p:spTree>
    <p:extLst>
      <p:ext uri="{BB962C8B-B14F-4D97-AF65-F5344CB8AC3E}">
        <p14:creationId xmlns:p14="http://schemas.microsoft.com/office/powerpoint/2010/main" val="877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doesn’t budget like you do, like businesses do.</a:t>
            </a:r>
          </a:p>
          <a:p>
            <a:r>
              <a:rPr lang="en-US" dirty="0" smtClean="0"/>
              <a:t>Federal spending increases on auto-pilot</a:t>
            </a:r>
          </a:p>
          <a:p>
            <a:r>
              <a:rPr lang="en-US" dirty="0" smtClean="0"/>
              <a:t>Spending increases for population growth, inflation, salaries, other factories baked into the baseline</a:t>
            </a:r>
          </a:p>
          <a:p>
            <a:r>
              <a:rPr lang="en-US" dirty="0" smtClean="0"/>
              <a:t>Any reduction from this growing baseline is a “cut.”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sz="4800" dirty="0" smtClean="0"/>
              <a:t>Current Services Budgeting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298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4350"/>
            <a:ext cx="7162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300"/>
            <a:ext cx="7900988" cy="594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87337"/>
              </p:ext>
            </p:extLst>
          </p:nvPr>
        </p:nvGraphicFramePr>
        <p:xfrm>
          <a:off x="1941513" y="1397000"/>
          <a:ext cx="52593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30175200" imgH="23317200" progId="AcroExch.Document.7">
                  <p:embed/>
                </p:oleObj>
              </mc:Choice>
              <mc:Fallback>
                <p:oleObj name="Acrobat Document" r:id="rId3" imgW="30175200" imgH="23317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1513" y="1397000"/>
                        <a:ext cx="52593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988"/>
            <a:ext cx="8186737" cy="60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617527" cy="51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4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IPI.org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382000" cy="501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157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Hardcover</vt:lpstr>
      <vt:lpstr>Acrobat Document</vt:lpstr>
      <vt:lpstr>It’s Easy to Balance the Budget</vt:lpstr>
      <vt:lpstr>Circular Flow of Income</vt:lpstr>
      <vt:lpstr>Growth vs. Activity</vt:lpstr>
      <vt:lpstr>Current Services Budgeting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Budget Deal</vt:lpstr>
      <vt:lpstr>Easy to Balance the Budget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Giovanetti</dc:creator>
  <cp:lastModifiedBy>Betty Medlock</cp:lastModifiedBy>
  <cp:revision>30</cp:revision>
  <dcterms:created xsi:type="dcterms:W3CDTF">2014-02-01T02:22:19Z</dcterms:created>
  <dcterms:modified xsi:type="dcterms:W3CDTF">2014-02-03T15:52:33Z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