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1" r:id="rId2"/>
    <p:sldId id="296" r:id="rId3"/>
    <p:sldId id="290" r:id="rId4"/>
    <p:sldId id="286" r:id="rId5"/>
    <p:sldId id="289" r:id="rId6"/>
    <p:sldId id="292" r:id="rId7"/>
    <p:sldId id="287" r:id="rId8"/>
    <p:sldId id="288" r:id="rId9"/>
    <p:sldId id="291" r:id="rId10"/>
    <p:sldId id="295" r:id="rId11"/>
    <p:sldId id="294" r:id="rId12"/>
    <p:sldId id="293" r:id="rId13"/>
    <p:sldId id="298" r:id="rId14"/>
    <p:sldId id="297" r:id="rId15"/>
    <p:sldId id="29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cat>
            <c:strRef>
              <c:f>Sheet1!$A$2:$A$4</c:f>
              <c:strCache>
                <c:ptCount val="3"/>
                <c:pt idx="0">
                  <c:v>Savings</c:v>
                </c:pt>
                <c:pt idx="1">
                  <c:v>Consumption</c:v>
                </c:pt>
                <c:pt idx="2">
                  <c:v>Taxes</c:v>
                </c:pt>
              </c:strCache>
            </c:strRef>
          </c:cat>
          <c:val>
            <c:numRef>
              <c:f>Sheet1!$B$2:$B$4</c:f>
              <c:numCache>
                <c:formatCode>General</c:formatCode>
                <c:ptCount val="3"/>
                <c:pt idx="0">
                  <c:v>10</c:v>
                </c:pt>
                <c:pt idx="1">
                  <c:v>72</c:v>
                </c:pt>
                <c:pt idx="2">
                  <c:v>18</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explosion val="5"/>
          </c:dPt>
          <c:dPt>
            <c:idx val="1"/>
            <c:bubble3D val="0"/>
            <c:explosion val="8"/>
          </c:dPt>
          <c:dPt>
            <c:idx val="2"/>
            <c:bubble3D val="0"/>
            <c:explosion val="9"/>
          </c:dPt>
          <c:cat>
            <c:strRef>
              <c:f>Sheet1!$A$2:$A$4</c:f>
              <c:strCache>
                <c:ptCount val="3"/>
                <c:pt idx="0">
                  <c:v>Savings</c:v>
                </c:pt>
                <c:pt idx="1">
                  <c:v>Consumption</c:v>
                </c:pt>
                <c:pt idx="2">
                  <c:v>Taxes</c:v>
                </c:pt>
              </c:strCache>
            </c:strRef>
          </c:cat>
          <c:val>
            <c:numRef>
              <c:f>Sheet1!$B$2:$B$4</c:f>
              <c:numCache>
                <c:formatCode>General</c:formatCode>
                <c:ptCount val="3"/>
                <c:pt idx="0">
                  <c:v>10</c:v>
                </c:pt>
                <c:pt idx="1">
                  <c:v>72</c:v>
                </c:pt>
                <c:pt idx="2">
                  <c:v>18</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0.20492</cdr:x>
      <cdr:y>0.16701</cdr:y>
    </cdr:from>
    <cdr:to>
      <cdr:x>0.32295</cdr:x>
      <cdr:y>0.40278</cdr:y>
    </cdr:to>
    <cdr:sp macro="" textlink="">
      <cdr:nvSpPr>
        <cdr:cNvPr id="2" name="TextBox 1"/>
        <cdr:cNvSpPr txBox="1"/>
      </cdr:nvSpPr>
      <cdr:spPr>
        <a:xfrm xmlns:a="http://schemas.openxmlformats.org/drawingml/2006/main">
          <a:off x="1587500" y="6477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Taxes</a:t>
          </a:r>
          <a:endParaRPr lang="en-US" sz="2000" dirty="0"/>
        </a:p>
      </cdr:txBody>
    </cdr:sp>
  </cdr:relSizeAnchor>
  <cdr:relSizeAnchor xmlns:cdr="http://schemas.openxmlformats.org/drawingml/2006/chartDrawing">
    <cdr:from>
      <cdr:x>0.20492</cdr:x>
      <cdr:y>0.55997</cdr:y>
    </cdr:from>
    <cdr:to>
      <cdr:x>0.32295</cdr:x>
      <cdr:y>0.79574</cdr:y>
    </cdr:to>
    <cdr:sp macro="" textlink="">
      <cdr:nvSpPr>
        <cdr:cNvPr id="3" name="TextBox 2"/>
        <cdr:cNvSpPr txBox="1"/>
      </cdr:nvSpPr>
      <cdr:spPr>
        <a:xfrm xmlns:a="http://schemas.openxmlformats.org/drawingml/2006/main">
          <a:off x="1587500" y="21717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Consumption</a:t>
          </a:r>
          <a:endParaRPr lang="en-US" sz="2000" dirty="0"/>
        </a:p>
      </cdr:txBody>
    </cdr:sp>
  </cdr:relSizeAnchor>
  <cdr:relSizeAnchor xmlns:cdr="http://schemas.openxmlformats.org/drawingml/2006/chartDrawing">
    <cdr:from>
      <cdr:x>0.46066</cdr:x>
      <cdr:y>0.00982</cdr:y>
    </cdr:from>
    <cdr:to>
      <cdr:x>0.57869</cdr:x>
      <cdr:y>0.2456</cdr:y>
    </cdr:to>
    <cdr:sp macro="" textlink="">
      <cdr:nvSpPr>
        <cdr:cNvPr id="4" name="TextBox 3"/>
        <cdr:cNvSpPr txBox="1"/>
      </cdr:nvSpPr>
      <cdr:spPr>
        <a:xfrm xmlns:a="http://schemas.openxmlformats.org/drawingml/2006/main">
          <a:off x="3568700" y="381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Savings</a:t>
          </a:r>
          <a:endParaRPr lang="en-US" sz="2000" dirty="0"/>
        </a:p>
      </cdr:txBody>
    </cdr:sp>
  </cdr:relSizeAnchor>
</c:userShapes>
</file>

<file path=ppt/drawings/drawing2.xml><?xml version="1.0" encoding="utf-8"?>
<c:userShapes xmlns:c="http://schemas.openxmlformats.org/drawingml/2006/chart">
  <cdr:relSizeAnchor xmlns:cdr="http://schemas.openxmlformats.org/drawingml/2006/chartDrawing">
    <cdr:from>
      <cdr:x>0.20492</cdr:x>
      <cdr:y>0.16701</cdr:y>
    </cdr:from>
    <cdr:to>
      <cdr:x>0.32295</cdr:x>
      <cdr:y>0.40278</cdr:y>
    </cdr:to>
    <cdr:sp macro="" textlink="">
      <cdr:nvSpPr>
        <cdr:cNvPr id="2" name="TextBox 1"/>
        <cdr:cNvSpPr txBox="1"/>
      </cdr:nvSpPr>
      <cdr:spPr>
        <a:xfrm xmlns:a="http://schemas.openxmlformats.org/drawingml/2006/main">
          <a:off x="1587500" y="6477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Taxes</a:t>
          </a:r>
          <a:endParaRPr lang="en-US" sz="2000" dirty="0"/>
        </a:p>
      </cdr:txBody>
    </cdr:sp>
  </cdr:relSizeAnchor>
  <cdr:relSizeAnchor xmlns:cdr="http://schemas.openxmlformats.org/drawingml/2006/chartDrawing">
    <cdr:from>
      <cdr:x>0.20492</cdr:x>
      <cdr:y>0.55997</cdr:y>
    </cdr:from>
    <cdr:to>
      <cdr:x>0.32295</cdr:x>
      <cdr:y>0.79574</cdr:y>
    </cdr:to>
    <cdr:sp macro="" textlink="">
      <cdr:nvSpPr>
        <cdr:cNvPr id="3" name="TextBox 2"/>
        <cdr:cNvSpPr txBox="1"/>
      </cdr:nvSpPr>
      <cdr:spPr>
        <a:xfrm xmlns:a="http://schemas.openxmlformats.org/drawingml/2006/main">
          <a:off x="1587500" y="21717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Consumption</a:t>
          </a:r>
          <a:endParaRPr lang="en-US" sz="2000" dirty="0"/>
        </a:p>
      </cdr:txBody>
    </cdr:sp>
  </cdr:relSizeAnchor>
  <cdr:relSizeAnchor xmlns:cdr="http://schemas.openxmlformats.org/drawingml/2006/chartDrawing">
    <cdr:from>
      <cdr:x>0.50984</cdr:x>
      <cdr:y>0</cdr:y>
    </cdr:from>
    <cdr:to>
      <cdr:x>0.62787</cdr:x>
      <cdr:y>0.23578</cdr:y>
    </cdr:to>
    <cdr:sp macro="" textlink="">
      <cdr:nvSpPr>
        <cdr:cNvPr id="4" name="TextBox 3"/>
        <cdr:cNvSpPr txBox="1"/>
      </cdr:nvSpPr>
      <cdr:spPr>
        <a:xfrm xmlns:a="http://schemas.openxmlformats.org/drawingml/2006/main">
          <a:off x="3949700" y="-2247900"/>
          <a:ext cx="914378" cy="9144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Savings</a:t>
          </a:r>
          <a:endParaRPr lang="en-US"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308F7A-6762-4C57-B410-5A3EFF679EC0}" type="datetimeFigureOut">
              <a:rPr lang="en-US" smtClean="0"/>
              <a:t>3/6/2014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F2A9C-7A1E-4876-9FD7-C092191D5655}" type="slidenum">
              <a:rPr lang="en-US" smtClean="0"/>
              <a:t>‹#›</a:t>
            </a:fld>
            <a:endParaRPr lang="en-US"/>
          </a:p>
        </p:txBody>
      </p:sp>
    </p:spTree>
    <p:extLst>
      <p:ext uri="{BB962C8B-B14F-4D97-AF65-F5344CB8AC3E}">
        <p14:creationId xmlns:p14="http://schemas.microsoft.com/office/powerpoint/2010/main" val="2398899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p:spPr>
        <p:txBody>
          <a:bodyPr/>
          <a:lstStyle/>
          <a:p>
            <a:pPr eaLnBrk="1" hangingPunct="1"/>
            <a:r>
              <a:rPr lang="en-US" altLang="en-US" smtClean="0"/>
              <a:t>This is economic activity, not necessarily economic growth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p:spPr>
        <p:txBody>
          <a:bodyPr/>
          <a:lstStyle/>
          <a:p>
            <a:pPr eaLnBrk="1" hangingPunct="1"/>
            <a:r>
              <a:rPr lang="en-US" altLang="en-US" smtClean="0"/>
              <a:t>This is economic activity, not necessarily economic growth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Section 509.</a:t>
            </a:r>
            <a:endParaRPr lang="en-US" dirty="0"/>
          </a:p>
        </p:txBody>
      </p:sp>
      <p:sp>
        <p:nvSpPr>
          <p:cNvPr id="4" name="Slide Number Placeholder 3"/>
          <p:cNvSpPr>
            <a:spLocks noGrp="1"/>
          </p:cNvSpPr>
          <p:nvPr>
            <p:ph type="sldNum" sz="quarter" idx="10"/>
          </p:nvPr>
        </p:nvSpPr>
        <p:spPr/>
        <p:txBody>
          <a:bodyPr/>
          <a:lstStyle/>
          <a:p>
            <a:fld id="{3BDBD88D-2A4D-433A-88CA-70B0040FBF04}" type="slidenum">
              <a:rPr lang="en-US" smtClean="0"/>
              <a:t>13</a:t>
            </a:fld>
            <a:endParaRPr lang="en-US"/>
          </a:p>
        </p:txBody>
      </p:sp>
    </p:spTree>
    <p:extLst>
      <p:ext uri="{BB962C8B-B14F-4D97-AF65-F5344CB8AC3E}">
        <p14:creationId xmlns:p14="http://schemas.microsoft.com/office/powerpoint/2010/main" val="3130658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B2184B4-4B4F-4BE1-8616-F1700A56F2A2}" type="datetime1">
              <a:rPr lang="en-US" smtClean="0"/>
              <a:t>3/6/2014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smtClean="0"/>
              <a:t>IPI.org</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7A20300-45C2-4F90-B2D8-D574718367D5}"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D32DB-FC53-4D1C-9471-DC7CF306E63B}" type="datetime1">
              <a:rPr lang="en-US" smtClean="0"/>
              <a:t>3/6/2014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C3D11-D72D-46A3-B333-0E2ECEE365FF}" type="datetime1">
              <a:rPr lang="en-US" smtClean="0"/>
              <a:t>3/6/2014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32E8F4-E217-463E-BD97-CD746DE3BCF1}" type="datetime1">
              <a:rPr lang="en-US" smtClean="0"/>
              <a:t>3/6/2014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06837F-633F-4AC1-AD62-252A6E51E4DA}" type="datetime1">
              <a:rPr lang="en-US" smtClean="0"/>
              <a:t>3/6/2014</a:t>
            </a:fld>
            <a:endParaRPr lang="en-US"/>
          </a:p>
        </p:txBody>
      </p:sp>
      <p:sp>
        <p:nvSpPr>
          <p:cNvPr id="5" name="Footer Placeholder 4"/>
          <p:cNvSpPr>
            <a:spLocks noGrp="1"/>
          </p:cNvSpPr>
          <p:nvPr>
            <p:ph type="ftr" sz="quarter" idx="11"/>
          </p:nvPr>
        </p:nvSpPr>
        <p:spPr/>
        <p:txBody>
          <a:bodyPr/>
          <a:lstStyle/>
          <a:p>
            <a:r>
              <a:rPr lang="en-US" smtClean="0"/>
              <a:t>IPI.org</a:t>
            </a:r>
            <a:endParaRPr lang="en-US"/>
          </a:p>
        </p:txBody>
      </p:sp>
      <p:sp>
        <p:nvSpPr>
          <p:cNvPr id="6" name="Slide Number Placeholder 5"/>
          <p:cNvSpPr>
            <a:spLocks noGrp="1"/>
          </p:cNvSpPr>
          <p:nvPr>
            <p:ph type="sldNum" sz="quarter" idx="12"/>
          </p:nvPr>
        </p:nvSpPr>
        <p:spPr/>
        <p:txBody>
          <a:bodyPr/>
          <a:lstStyle/>
          <a:p>
            <a:fld id="{B7A20300-45C2-4F90-B2D8-D574718367D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0F2C41-A9F5-42C7-A7FA-4EC1C06A00B2}" type="datetime1">
              <a:rPr lang="en-US" smtClean="0"/>
              <a:t>3/6/2014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F85878-81C9-410B-A456-39F31B9E9ADD}" type="datetime1">
              <a:rPr lang="en-US" smtClean="0"/>
              <a:t>3/6/2014</a:t>
            </a:fld>
            <a:endParaRPr lang="en-US"/>
          </a:p>
        </p:txBody>
      </p:sp>
      <p:sp>
        <p:nvSpPr>
          <p:cNvPr id="8" name="Footer Placeholder 7"/>
          <p:cNvSpPr>
            <a:spLocks noGrp="1"/>
          </p:cNvSpPr>
          <p:nvPr>
            <p:ph type="ftr" sz="quarter" idx="11"/>
          </p:nvPr>
        </p:nvSpPr>
        <p:spPr/>
        <p:txBody>
          <a:bodyPr/>
          <a:lstStyle/>
          <a:p>
            <a:r>
              <a:rPr lang="en-US" smtClean="0"/>
              <a:t>IPI.org</a:t>
            </a:r>
            <a:endParaRPr lang="en-US"/>
          </a:p>
        </p:txBody>
      </p:sp>
      <p:sp>
        <p:nvSpPr>
          <p:cNvPr id="9" name="Slide Number Placeholder 8"/>
          <p:cNvSpPr>
            <a:spLocks noGrp="1"/>
          </p:cNvSpPr>
          <p:nvPr>
            <p:ph type="sldNum" sz="quarter" idx="12"/>
          </p:nvPr>
        </p:nvSpPr>
        <p:spPr/>
        <p:txBody>
          <a:bodyPr/>
          <a:lstStyle/>
          <a:p>
            <a:fld id="{B7A20300-45C2-4F90-B2D8-D574718367D5}"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5ECD2C-01C7-4B84-BDF4-EE82ED90FDAB}" type="datetime1">
              <a:rPr lang="en-US" smtClean="0"/>
              <a:t>3/6/2014</a:t>
            </a:fld>
            <a:endParaRPr lang="en-US"/>
          </a:p>
        </p:txBody>
      </p:sp>
      <p:sp>
        <p:nvSpPr>
          <p:cNvPr id="4" name="Footer Placeholder 3"/>
          <p:cNvSpPr>
            <a:spLocks noGrp="1"/>
          </p:cNvSpPr>
          <p:nvPr>
            <p:ph type="ftr" sz="quarter" idx="11"/>
          </p:nvPr>
        </p:nvSpPr>
        <p:spPr/>
        <p:txBody>
          <a:bodyPr/>
          <a:lstStyle/>
          <a:p>
            <a:r>
              <a:rPr lang="en-US" smtClean="0"/>
              <a:t>IPI.org</a:t>
            </a:r>
            <a:endParaRPr lang="en-US"/>
          </a:p>
        </p:txBody>
      </p:sp>
      <p:sp>
        <p:nvSpPr>
          <p:cNvPr id="5" name="Slide Number Placeholder 4"/>
          <p:cNvSpPr>
            <a:spLocks noGrp="1"/>
          </p:cNvSpPr>
          <p:nvPr>
            <p:ph type="sldNum" sz="quarter" idx="12"/>
          </p:nvPr>
        </p:nvSpPr>
        <p:spPr/>
        <p:txBody>
          <a:bodyPr/>
          <a:lstStyle/>
          <a:p>
            <a:fld id="{B7A20300-45C2-4F90-B2D8-D574718367D5}"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B15C1-653E-4C0F-A9F3-257CDE045BE3}" type="datetime1">
              <a:rPr lang="en-US" smtClean="0"/>
              <a:t>3/6/2014</a:t>
            </a:fld>
            <a:endParaRPr lang="en-US"/>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Slide Number Placeholder 3"/>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7B0C9-1077-4D4A-BF01-3CEA3D2FBBA8}" type="datetime1">
              <a:rPr lang="en-US" smtClean="0"/>
              <a:t>3/6/2014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ED78EA-1413-460D-A983-A7BE1D7409CE}" type="datetime1">
              <a:rPr lang="en-US" smtClean="0"/>
              <a:t>3/6/2014</a:t>
            </a:fld>
            <a:endParaRPr lang="en-US"/>
          </a:p>
        </p:txBody>
      </p:sp>
      <p:sp>
        <p:nvSpPr>
          <p:cNvPr id="6" name="Footer Placeholder 5"/>
          <p:cNvSpPr>
            <a:spLocks noGrp="1"/>
          </p:cNvSpPr>
          <p:nvPr>
            <p:ph type="ftr" sz="quarter" idx="11"/>
          </p:nvPr>
        </p:nvSpPr>
        <p:spPr/>
        <p:txBody>
          <a:bodyPr/>
          <a:lstStyle/>
          <a:p>
            <a:r>
              <a:rPr lang="en-US" smtClean="0"/>
              <a:t>IPI.org</a:t>
            </a:r>
            <a:endParaRPr lang="en-US"/>
          </a:p>
        </p:txBody>
      </p:sp>
      <p:sp>
        <p:nvSpPr>
          <p:cNvPr id="7" name="Slide Number Placeholder 6"/>
          <p:cNvSpPr>
            <a:spLocks noGrp="1"/>
          </p:cNvSpPr>
          <p:nvPr>
            <p:ph type="sldNum" sz="quarter" idx="12"/>
          </p:nvPr>
        </p:nvSpPr>
        <p:spPr/>
        <p:txBody>
          <a:bodyPr/>
          <a:lstStyle/>
          <a:p>
            <a:fld id="{B7A20300-45C2-4F90-B2D8-D574718367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9AD2421F-2181-4582-B62F-8055764BB625}" type="datetime1">
              <a:rPr lang="en-US" smtClean="0"/>
              <a:t>3/6/2014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IPI.org</a:t>
            </a:r>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7A20300-45C2-4F90-B2D8-D574718367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IPI.org</a:t>
            </a:r>
            <a:endParaRPr lang="en-US"/>
          </a:p>
        </p:txBody>
      </p:sp>
      <p:sp>
        <p:nvSpPr>
          <p:cNvPr id="3" name="Title 2"/>
          <p:cNvSpPr>
            <a:spLocks noGrp="1"/>
          </p:cNvSpPr>
          <p:nvPr>
            <p:ph type="ctrTitle"/>
          </p:nvPr>
        </p:nvSpPr>
        <p:spPr>
          <a:xfrm>
            <a:off x="838200" y="1387737"/>
            <a:ext cx="7467600" cy="1731982"/>
          </a:xfrm>
        </p:spPr>
        <p:txBody>
          <a:bodyPr/>
          <a:lstStyle/>
          <a:p>
            <a:r>
              <a:rPr lang="en-US" dirty="0" smtClean="0"/>
              <a:t>Tax Reform Principles &amp; Proposals</a:t>
            </a:r>
            <a:endParaRPr lang="en-US" dirty="0"/>
          </a:p>
        </p:txBody>
      </p:sp>
      <p:sp>
        <p:nvSpPr>
          <p:cNvPr id="4" name="Subtitle 3"/>
          <p:cNvSpPr>
            <a:spLocks noGrp="1"/>
          </p:cNvSpPr>
          <p:nvPr>
            <p:ph type="subTitle" idx="1"/>
          </p:nvPr>
        </p:nvSpPr>
        <p:spPr/>
        <p:txBody>
          <a:bodyPr>
            <a:noAutofit/>
          </a:bodyPr>
          <a:lstStyle/>
          <a:p>
            <a:r>
              <a:rPr lang="en-US" sz="3600" dirty="0" smtClean="0"/>
              <a:t>Flat Tax</a:t>
            </a:r>
          </a:p>
          <a:p>
            <a:r>
              <a:rPr lang="en-US" sz="3600" dirty="0" smtClean="0"/>
              <a:t>Vs.</a:t>
            </a:r>
          </a:p>
          <a:p>
            <a:r>
              <a:rPr lang="en-US" sz="3600" dirty="0" smtClean="0"/>
              <a:t>FAIR Tax</a:t>
            </a:r>
            <a:endParaRPr lang="en-US" sz="3600" dirty="0"/>
          </a:p>
        </p:txBody>
      </p:sp>
    </p:spTree>
    <p:extLst>
      <p:ext uri="{BB962C8B-B14F-4D97-AF65-F5344CB8AC3E}">
        <p14:creationId xmlns:p14="http://schemas.microsoft.com/office/powerpoint/2010/main" val="2070100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People think they are radically different tax plans.</a:t>
            </a:r>
          </a:p>
          <a:p>
            <a:r>
              <a:rPr lang="en-US" dirty="0"/>
              <a:t>If you understand the distinctions I’ve made between tax bases and tax collection points, you can understand that</a:t>
            </a:r>
            <a:r>
              <a:rPr lang="en-US" dirty="0" smtClean="0"/>
              <a:t>:</a:t>
            </a:r>
          </a:p>
          <a:p>
            <a:pPr lvl="1"/>
            <a:r>
              <a:rPr lang="en-US" dirty="0" smtClean="0"/>
              <a:t>They have almost the same tax base</a:t>
            </a:r>
          </a:p>
          <a:p>
            <a:pPr lvl="1"/>
            <a:r>
              <a:rPr lang="en-US" dirty="0" smtClean="0"/>
              <a:t>They both meet the goals and tests of an improved tax system.</a:t>
            </a:r>
          </a:p>
          <a:p>
            <a:pPr lvl="2"/>
            <a:r>
              <a:rPr lang="en-US" dirty="0" smtClean="0"/>
              <a:t>Both tax production only once at a flat rate</a:t>
            </a:r>
          </a:p>
          <a:p>
            <a:pPr lvl="2"/>
            <a:r>
              <a:rPr lang="en-US" dirty="0" smtClean="0"/>
              <a:t>Both eliminate taxation of savings and investment</a:t>
            </a:r>
          </a:p>
          <a:p>
            <a:pPr lvl="2"/>
            <a:r>
              <a:rPr lang="en-US" dirty="0" smtClean="0"/>
              <a:t>Both would radically reduce but not eliminate the reach and power of the IRS</a:t>
            </a:r>
          </a:p>
          <a:p>
            <a:pPr lvl="1"/>
            <a:endParaRPr lang="en-US" dirty="0"/>
          </a:p>
          <a:p>
            <a:endParaRPr lang="en-US" dirty="0" smtClean="0"/>
          </a:p>
          <a:p>
            <a:endParaRPr lang="en-US" dirty="0"/>
          </a:p>
        </p:txBody>
      </p:sp>
      <p:sp>
        <p:nvSpPr>
          <p:cNvPr id="3" name="Footer Placeholder 2"/>
          <p:cNvSpPr>
            <a:spLocks noGrp="1"/>
          </p:cNvSpPr>
          <p:nvPr>
            <p:ph type="ftr" sz="quarter" idx="11"/>
          </p:nvPr>
        </p:nvSpPr>
        <p:spPr/>
        <p:txBody>
          <a:bodyPr/>
          <a:lstStyle/>
          <a:p>
            <a:r>
              <a:rPr lang="en-US" dirty="0" smtClean="0"/>
              <a:t>IPI.org</a:t>
            </a:r>
            <a:endParaRPr lang="en-US" dirty="0"/>
          </a:p>
        </p:txBody>
      </p:sp>
      <p:sp>
        <p:nvSpPr>
          <p:cNvPr id="4" name="Title 3"/>
          <p:cNvSpPr>
            <a:spLocks noGrp="1"/>
          </p:cNvSpPr>
          <p:nvPr>
            <p:ph type="title"/>
          </p:nvPr>
        </p:nvSpPr>
        <p:spPr/>
        <p:txBody>
          <a:bodyPr/>
          <a:lstStyle/>
          <a:p>
            <a:r>
              <a:rPr lang="en-US" sz="4800" dirty="0" smtClean="0"/>
              <a:t>Huge Misunderstand in</a:t>
            </a:r>
            <a:br>
              <a:rPr lang="en-US" sz="4800" dirty="0" smtClean="0"/>
            </a:br>
            <a:r>
              <a:rPr lang="en-US" sz="4800" dirty="0" smtClean="0"/>
              <a:t>Flat Tax vs. Fair Tax</a:t>
            </a:r>
            <a:endParaRPr lang="en-US" sz="4800" dirty="0"/>
          </a:p>
        </p:txBody>
      </p:sp>
    </p:spTree>
    <p:extLst>
      <p:ext uri="{BB962C8B-B14F-4D97-AF65-F5344CB8AC3E}">
        <p14:creationId xmlns:p14="http://schemas.microsoft.com/office/powerpoint/2010/main" val="1315538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Flat Tax and Fair Tax are almost identical in purpose and principle @ macroeconomic level</a:t>
            </a:r>
          </a:p>
          <a:p>
            <a:pPr lvl="1"/>
            <a:r>
              <a:rPr lang="en-US" dirty="0" smtClean="0"/>
              <a:t>Both tax all private sector production once and only once. Almost identical tax base.</a:t>
            </a:r>
          </a:p>
          <a:p>
            <a:pPr lvl="1"/>
            <a:r>
              <a:rPr lang="en-US" i="1" dirty="0" smtClean="0"/>
              <a:t>The only obvious difference between the two is the collection point.</a:t>
            </a:r>
          </a:p>
          <a:p>
            <a:pPr lvl="2"/>
            <a:r>
              <a:rPr lang="en-US" dirty="0" smtClean="0"/>
              <a:t>Flat tax collected “up front”</a:t>
            </a:r>
          </a:p>
          <a:p>
            <a:pPr lvl="2"/>
            <a:r>
              <a:rPr lang="en-US" dirty="0" smtClean="0"/>
              <a:t>Fair Tax collected later, when spent</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800" dirty="0"/>
              <a:t>Huge Misunderstand in</a:t>
            </a:r>
            <a:br>
              <a:rPr lang="en-US" sz="4800" dirty="0"/>
            </a:br>
            <a:r>
              <a:rPr lang="en-US" sz="4800" dirty="0"/>
              <a:t>Flat Tax vs. Fair Tax</a:t>
            </a:r>
          </a:p>
        </p:txBody>
      </p:sp>
    </p:spTree>
    <p:extLst>
      <p:ext uri="{BB962C8B-B14F-4D97-AF65-F5344CB8AC3E}">
        <p14:creationId xmlns:p14="http://schemas.microsoft.com/office/powerpoint/2010/main" val="1560767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Either would be far better than what we have today.</a:t>
            </a:r>
          </a:p>
          <a:p>
            <a:r>
              <a:rPr lang="en-US" dirty="0" smtClean="0"/>
              <a:t>Fair Tax is more politically difficult—requires repealing Sixteenth Amendment</a:t>
            </a:r>
          </a:p>
          <a:p>
            <a:r>
              <a:rPr lang="en-US" dirty="0" smtClean="0"/>
              <a:t>Fair Tax is less transparent—or do YOU total up all your receipts every year?</a:t>
            </a:r>
          </a:p>
          <a:p>
            <a:r>
              <a:rPr lang="en-US" dirty="0" smtClean="0"/>
              <a:t>Fair Tax rate is a bit dishonest—they call it 23%, but it’s actually 30%. If you have to pay a $30 tax on $100 worth of goods, that’s a 30 percent sales tax.</a:t>
            </a:r>
          </a:p>
          <a:p>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3600" dirty="0" smtClean="0"/>
              <a:t>Flat Tax vs. Fair Tax</a:t>
            </a:r>
            <a:br>
              <a:rPr lang="en-US" sz="3600" dirty="0" smtClean="0"/>
            </a:br>
            <a:r>
              <a:rPr lang="en-US" sz="3600" dirty="0" smtClean="0"/>
              <a:t>Relative Differences</a:t>
            </a:r>
            <a:endParaRPr lang="en-US" sz="3600" dirty="0"/>
          </a:p>
        </p:txBody>
      </p:sp>
    </p:spTree>
    <p:extLst>
      <p:ext uri="{BB962C8B-B14F-4D97-AF65-F5344CB8AC3E}">
        <p14:creationId xmlns:p14="http://schemas.microsoft.com/office/powerpoint/2010/main" val="41285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Fair Tax </a:t>
            </a:r>
            <a:r>
              <a:rPr lang="en-US" sz="4800" b="1" dirty="0" smtClean="0">
                <a:effectLst>
                  <a:outerShdw blurRad="38100" dist="38100" dir="2700000" algn="tl">
                    <a:srgbClr val="000000">
                      <a:alpha val="43137"/>
                    </a:srgbClr>
                  </a:outerShdw>
                </a:effectLst>
              </a:rPr>
              <a:t>Receipt</a:t>
            </a:r>
            <a:endParaRPr lang="en-US"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dirty="0" smtClean="0"/>
              <a:t>1.   Price before adding FT		$ 100</a:t>
            </a:r>
          </a:p>
          <a:p>
            <a:pPr marL="0" indent="0">
              <a:buNone/>
            </a:pPr>
            <a:r>
              <a:rPr lang="en-US" dirty="0" smtClean="0"/>
              <a:t>2.   FT 					      30</a:t>
            </a:r>
          </a:p>
          <a:p>
            <a:pPr marL="0" indent="0">
              <a:buNone/>
            </a:pPr>
            <a:r>
              <a:rPr lang="en-US" dirty="0" smtClean="0"/>
              <a:t>3.   Total					$ 130</a:t>
            </a:r>
          </a:p>
          <a:p>
            <a:pPr marL="0" indent="0">
              <a:buNone/>
            </a:pPr>
            <a:r>
              <a:rPr lang="en-US" dirty="0" smtClean="0"/>
              <a:t>4.   FT Rate					      23%</a:t>
            </a:r>
          </a:p>
          <a:p>
            <a:pPr marL="0" indent="0">
              <a:buNone/>
            </a:pPr>
            <a:endParaRPr lang="en-US" dirty="0" smtClean="0"/>
          </a:p>
          <a:p>
            <a:r>
              <a:rPr lang="en-US" b="1" i="1" dirty="0" smtClean="0">
                <a:solidFill>
                  <a:srgbClr val="FF0000"/>
                </a:solidFill>
                <a:effectLst>
                  <a:outerShdw blurRad="38100" dist="38100" dir="2700000" algn="tl">
                    <a:srgbClr val="000000">
                      <a:alpha val="43137"/>
                    </a:srgbClr>
                  </a:outerShdw>
                </a:effectLst>
              </a:rPr>
              <a:t>It won’t reveal </a:t>
            </a:r>
            <a:r>
              <a:rPr lang="en-US" dirty="0" smtClean="0"/>
              <a:t>that it derives the 23% by dividing the </a:t>
            </a:r>
            <a:r>
              <a:rPr lang="en-US" b="1" dirty="0" smtClean="0">
                <a:solidFill>
                  <a:srgbClr val="FF0000"/>
                </a:solidFill>
                <a:effectLst>
                  <a:outerShdw blurRad="38100" dist="38100" dir="2700000" algn="tl">
                    <a:srgbClr val="000000">
                      <a:alpha val="43137"/>
                    </a:srgbClr>
                  </a:outerShdw>
                </a:effectLst>
              </a:rPr>
              <a:t>$30 </a:t>
            </a:r>
            <a:r>
              <a:rPr lang="en-US" dirty="0" smtClean="0">
                <a:effectLst>
                  <a:outerShdw blurRad="38100" dist="38100" dir="2700000" algn="tl">
                    <a:srgbClr val="000000">
                      <a:alpha val="43137"/>
                    </a:srgbClr>
                  </a:outerShdw>
                </a:effectLst>
              </a:rPr>
              <a:t>FT</a:t>
            </a:r>
            <a:r>
              <a:rPr lang="en-US" dirty="0" smtClean="0">
                <a:solidFill>
                  <a:srgbClr val="FF0000"/>
                </a:solidFill>
                <a:effectLst>
                  <a:outerShdw blurRad="38100" dist="38100" dir="2700000" algn="tl">
                    <a:srgbClr val="000000">
                      <a:alpha val="43137"/>
                    </a:srgbClr>
                  </a:outerShdw>
                </a:effectLst>
              </a:rPr>
              <a:t> </a:t>
            </a:r>
            <a:r>
              <a:rPr lang="en-US" dirty="0" smtClean="0"/>
              <a:t>by the </a:t>
            </a:r>
            <a:r>
              <a:rPr lang="en-US" b="1" i="1" dirty="0" smtClean="0">
                <a:solidFill>
                  <a:srgbClr val="FF0000"/>
                </a:solidFill>
                <a:effectLst>
                  <a:outerShdw blurRad="38100" dist="38100" dir="2700000" algn="tl">
                    <a:srgbClr val="000000">
                      <a:alpha val="43137"/>
                    </a:srgbClr>
                  </a:outerShdw>
                </a:effectLst>
              </a:rPr>
              <a:t>$130</a:t>
            </a:r>
            <a:r>
              <a:rPr lang="en-US" dirty="0" smtClean="0"/>
              <a:t> total</a:t>
            </a:r>
            <a:endParaRPr lang="en-US" dirty="0"/>
          </a:p>
        </p:txBody>
      </p:sp>
    </p:spTree>
    <p:extLst>
      <p:ext uri="{BB962C8B-B14F-4D97-AF65-F5344CB8AC3E}">
        <p14:creationId xmlns:p14="http://schemas.microsoft.com/office/powerpoint/2010/main" val="118455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Fair Tax seriously intrudes on the tax bases of states that rely on sales taxes (Hint: Texas</a:t>
            </a:r>
            <a:r>
              <a:rPr lang="en-US" dirty="0" smtClean="0"/>
              <a:t>!)</a:t>
            </a:r>
          </a:p>
          <a:p>
            <a:r>
              <a:rPr lang="en-US" dirty="0" smtClean="0"/>
              <a:t>Fair Tax “</a:t>
            </a:r>
            <a:r>
              <a:rPr lang="en-US" dirty="0" err="1" smtClean="0"/>
              <a:t>prebate</a:t>
            </a:r>
            <a:r>
              <a:rPr lang="en-US" dirty="0" smtClean="0"/>
              <a:t>” opens doors to massive fraud.</a:t>
            </a:r>
            <a:endParaRPr lang="en-US" dirty="0"/>
          </a:p>
          <a:p>
            <a:r>
              <a:rPr lang="en-US" dirty="0"/>
              <a:t>Fair Tax political weakness: </a:t>
            </a:r>
            <a:r>
              <a:rPr lang="en-US" i="1" dirty="0"/>
              <a:t>Appears</a:t>
            </a:r>
            <a:r>
              <a:rPr lang="en-US" dirty="0"/>
              <a:t> to increase prices to consumers.</a:t>
            </a:r>
          </a:p>
          <a:p>
            <a:r>
              <a:rPr lang="en-US" dirty="0">
                <a:solidFill>
                  <a:srgbClr val="FF0000"/>
                </a:solidFill>
              </a:rPr>
              <a:t>Flat Tax political weakness: “Trust Fund Babies” would not be taxed.</a:t>
            </a:r>
          </a:p>
          <a:p>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3600" dirty="0" smtClean="0"/>
              <a:t>Flat Tax vs. Fair Tax</a:t>
            </a:r>
            <a:br>
              <a:rPr lang="en-US" sz="3600" dirty="0" smtClean="0"/>
            </a:br>
            <a:r>
              <a:rPr lang="en-US" sz="3600" dirty="0" smtClean="0"/>
              <a:t>Relative Differences</a:t>
            </a:r>
            <a:endParaRPr lang="en-US" sz="3600" dirty="0"/>
          </a:p>
        </p:txBody>
      </p:sp>
    </p:spTree>
    <p:extLst>
      <p:ext uri="{BB962C8B-B14F-4D97-AF65-F5344CB8AC3E}">
        <p14:creationId xmlns:p14="http://schemas.microsoft.com/office/powerpoint/2010/main" val="221797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Fair Tax does not really eliminate the IRS—there will always be a federal revenue agency. You can change its name, and you can limit its powers, but there will always be a federal revenue agency.</a:t>
            </a:r>
          </a:p>
          <a:p>
            <a:r>
              <a:rPr lang="en-US" dirty="0" smtClean="0"/>
              <a:t>Most analysts agree that the Fair Tax’s 30% rate won’t work—no state has ever attempted such a broad base for a sales tax (groceries, etc.)</a:t>
            </a:r>
          </a:p>
          <a:p>
            <a:r>
              <a:rPr lang="en-US" dirty="0" smtClean="0"/>
              <a:t>Fair Tax assumes zero tax avoidance, which isn’t realistic.</a:t>
            </a:r>
          </a:p>
          <a:p>
            <a:r>
              <a:rPr lang="en-US" dirty="0" smtClean="0"/>
              <a:t>Fair Tax requires gov’t to pay sales tax on gov’t purchases. Otherwise, rate would be 40-50%.</a:t>
            </a:r>
          </a:p>
          <a:p>
            <a:r>
              <a:rPr lang="en-US" dirty="0" smtClean="0"/>
              <a:t>What about people who have paid income taxes all their lives, and then when they retire, we switch to a sales tax? They would be double-taxed on their consumption.</a:t>
            </a:r>
          </a:p>
          <a:p>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3600" dirty="0" smtClean="0"/>
              <a:t>Flat Tax vs. Fair Tax</a:t>
            </a:r>
            <a:br>
              <a:rPr lang="en-US" sz="3600" dirty="0" smtClean="0"/>
            </a:br>
            <a:r>
              <a:rPr lang="en-US" sz="3600" dirty="0" smtClean="0"/>
              <a:t>Relative Differences</a:t>
            </a:r>
            <a:endParaRPr lang="en-US" sz="3600" dirty="0"/>
          </a:p>
        </p:txBody>
      </p:sp>
    </p:spTree>
    <p:extLst>
      <p:ext uri="{BB962C8B-B14F-4D97-AF65-F5344CB8AC3E}">
        <p14:creationId xmlns:p14="http://schemas.microsoft.com/office/powerpoint/2010/main" val="774449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Neutrality</a:t>
            </a:r>
            <a:r>
              <a:rPr lang="en-US" dirty="0" smtClean="0"/>
              <a:t> – </a:t>
            </a:r>
            <a:r>
              <a:rPr lang="en-US" sz="2200" dirty="0" smtClean="0"/>
              <a:t>Tax code should not be used to manipulate behavior or distort consumer or business decisions. Create as few distortions as possible.</a:t>
            </a:r>
          </a:p>
          <a:p>
            <a:r>
              <a:rPr lang="en-US" b="1" dirty="0" smtClean="0"/>
              <a:t>Simplicity</a:t>
            </a:r>
            <a:r>
              <a:rPr lang="en-US" dirty="0" smtClean="0"/>
              <a:t> – </a:t>
            </a:r>
            <a:r>
              <a:rPr lang="en-US" sz="2200" dirty="0" smtClean="0"/>
              <a:t>Because tax compliance is a deadweight loss to the economy</a:t>
            </a:r>
            <a:r>
              <a:rPr lang="en-US" dirty="0" smtClean="0"/>
              <a:t>.</a:t>
            </a:r>
          </a:p>
          <a:p>
            <a:r>
              <a:rPr lang="en-US" b="1" dirty="0" smtClean="0"/>
              <a:t>Transparency</a:t>
            </a:r>
            <a:r>
              <a:rPr lang="en-US" dirty="0" smtClean="0"/>
              <a:t> – </a:t>
            </a:r>
            <a:r>
              <a:rPr lang="en-US" sz="2200" dirty="0" smtClean="0"/>
              <a:t>Taxes are the price we pay for government. If we want the citizens to be tax activists, they need to know the price they are paying for government. Price must not be masked by hidden taxes.</a:t>
            </a:r>
            <a:endParaRPr lang="en-US" sz="2200"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800" dirty="0" smtClean="0"/>
              <a:t>Principles for Tax Reform</a:t>
            </a:r>
            <a:endParaRPr lang="en-US" sz="4800" dirty="0"/>
          </a:p>
        </p:txBody>
      </p:sp>
    </p:spTree>
    <p:extLst>
      <p:ext uri="{BB962C8B-B14F-4D97-AF65-F5344CB8AC3E}">
        <p14:creationId xmlns:p14="http://schemas.microsoft.com/office/powerpoint/2010/main" val="2836012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Tax Collection Point</a:t>
            </a:r>
            <a:r>
              <a:rPr lang="en-US" dirty="0"/>
              <a:t>: WHERE or HOW You’re Going to Collect the Tax</a:t>
            </a:r>
          </a:p>
          <a:p>
            <a:endParaRPr lang="en-US" b="1" dirty="0" smtClean="0"/>
          </a:p>
          <a:p>
            <a:r>
              <a:rPr lang="en-US" b="1" dirty="0" smtClean="0"/>
              <a:t>Tax Base</a:t>
            </a:r>
            <a:r>
              <a:rPr lang="en-US" dirty="0" smtClean="0"/>
              <a:t>: WHAT You’re Going to Tax</a:t>
            </a:r>
          </a:p>
          <a:p>
            <a:endParaRPr lang="en-US" dirty="0" smtClean="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Easily Confused Concepts</a:t>
            </a:r>
            <a:endParaRPr lang="en-US" sz="4400" dirty="0"/>
          </a:p>
        </p:txBody>
      </p:sp>
    </p:spTree>
    <p:extLst>
      <p:ext uri="{BB962C8B-B14F-4D97-AF65-F5344CB8AC3E}">
        <p14:creationId xmlns:p14="http://schemas.microsoft.com/office/powerpoint/2010/main" val="239259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p:txBody>
          <a:bodyPr/>
          <a:lstStyle/>
          <a:p>
            <a:pPr eaLnBrk="1" hangingPunct="1"/>
            <a:r>
              <a:rPr lang="en-US" altLang="en-US" smtClean="0"/>
              <a:t>Circular Flow of Income</a:t>
            </a:r>
            <a:endParaRPr lang="en-US" altLang="en-US" sz="2400" smtClean="0"/>
          </a:p>
        </p:txBody>
      </p:sp>
      <p:pic>
        <p:nvPicPr>
          <p:cNvPr id="4099" name="Picture 4" descr="0.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6173788"/>
            <a:ext cx="89535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3"/>
          <p:cNvPicPr>
            <a:picLocks noGrp="1" noChangeAspect="1" noChangeArrowheads="1"/>
          </p:cNvPicPr>
          <p:nvPr>
            <p:ph idx="4294967295"/>
          </p:nvPr>
        </p:nvPicPr>
        <p:blipFill>
          <a:blip r:embed="rId4">
            <a:extLst>
              <a:ext uri="{28A0092B-C50C-407E-A947-70E740481C1C}">
                <a14:useLocalDpi xmlns:a14="http://schemas.microsoft.com/office/drawing/2010/main" val="0"/>
              </a:ext>
            </a:extLst>
          </a:blip>
          <a:srcRect/>
          <a:stretch>
            <a:fillRect/>
          </a:stretch>
        </p:blipFill>
        <p:spPr>
          <a:xfrm>
            <a:off x="1246188" y="1600200"/>
            <a:ext cx="6651625" cy="4525963"/>
          </a:xfrm>
        </p:spPr>
      </p:pic>
    </p:spTree>
    <p:extLst>
      <p:ext uri="{BB962C8B-B14F-4D97-AF65-F5344CB8AC3E}">
        <p14:creationId xmlns:p14="http://schemas.microsoft.com/office/powerpoint/2010/main" val="223744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p:txBody>
          <a:bodyPr/>
          <a:lstStyle/>
          <a:p>
            <a:pPr eaLnBrk="1" hangingPunct="1"/>
            <a:r>
              <a:rPr lang="en-US" altLang="en-US" dirty="0" smtClean="0"/>
              <a:t>Tax Collection Points</a:t>
            </a:r>
            <a:endParaRPr lang="en-US" altLang="en-US" sz="2400" dirty="0" smtClean="0"/>
          </a:p>
        </p:txBody>
      </p:sp>
      <p:pic>
        <p:nvPicPr>
          <p:cNvPr id="4099" name="Picture 4" descr="0.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6173788"/>
            <a:ext cx="895350"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3"/>
          <p:cNvPicPr>
            <a:picLocks noGrp="1" noChangeAspect="1" noChangeArrowheads="1"/>
          </p:cNvPicPr>
          <p:nvPr>
            <p:ph idx="4294967295"/>
          </p:nvPr>
        </p:nvPicPr>
        <p:blipFill>
          <a:blip r:embed="rId4">
            <a:extLst>
              <a:ext uri="{28A0092B-C50C-407E-A947-70E740481C1C}">
                <a14:useLocalDpi xmlns:a14="http://schemas.microsoft.com/office/drawing/2010/main" val="0"/>
              </a:ext>
            </a:extLst>
          </a:blip>
          <a:srcRect/>
          <a:stretch>
            <a:fillRect/>
          </a:stretch>
        </p:blipFill>
        <p:spPr>
          <a:xfrm>
            <a:off x="1246188" y="1600200"/>
            <a:ext cx="6651625" cy="4525963"/>
          </a:xfrm>
        </p:spPr>
      </p:pic>
      <p:sp>
        <p:nvSpPr>
          <p:cNvPr id="2" name="TextBox 1"/>
          <p:cNvSpPr txBox="1"/>
          <p:nvPr/>
        </p:nvSpPr>
        <p:spPr>
          <a:xfrm>
            <a:off x="6828943" y="4784036"/>
            <a:ext cx="2076209" cy="584775"/>
          </a:xfrm>
          <a:prstGeom prst="rect">
            <a:avLst/>
          </a:prstGeom>
          <a:solidFill>
            <a:srgbClr val="FFFF00"/>
          </a:solidFill>
        </p:spPr>
        <p:txBody>
          <a:bodyPr wrap="none" rtlCol="0">
            <a:spAutoFit/>
          </a:bodyPr>
          <a:lstStyle/>
          <a:p>
            <a:r>
              <a:rPr lang="en-US" sz="1600" dirty="0" smtClean="0"/>
              <a:t>Personal Income Tax</a:t>
            </a:r>
          </a:p>
          <a:p>
            <a:r>
              <a:rPr lang="en-US" sz="1600" dirty="0" smtClean="0"/>
              <a:t>Collects Here</a:t>
            </a:r>
            <a:endParaRPr lang="en-US" sz="1600" dirty="0"/>
          </a:p>
        </p:txBody>
      </p:sp>
      <p:sp>
        <p:nvSpPr>
          <p:cNvPr id="3" name="TextBox 2"/>
          <p:cNvSpPr txBox="1"/>
          <p:nvPr/>
        </p:nvSpPr>
        <p:spPr>
          <a:xfrm>
            <a:off x="185530" y="2378763"/>
            <a:ext cx="1404552" cy="584775"/>
          </a:xfrm>
          <a:prstGeom prst="rect">
            <a:avLst/>
          </a:prstGeom>
          <a:solidFill>
            <a:srgbClr val="FFFF00"/>
          </a:solidFill>
        </p:spPr>
        <p:txBody>
          <a:bodyPr wrap="none" rtlCol="0">
            <a:spAutoFit/>
          </a:bodyPr>
          <a:lstStyle/>
          <a:p>
            <a:r>
              <a:rPr lang="en-US" sz="1600" dirty="0" smtClean="0"/>
              <a:t>Sales Tax</a:t>
            </a:r>
          </a:p>
          <a:p>
            <a:r>
              <a:rPr lang="en-US" sz="1600" dirty="0" smtClean="0"/>
              <a:t>Collects Here</a:t>
            </a:r>
            <a:endParaRPr lang="en-US" sz="1600" dirty="0"/>
          </a:p>
        </p:txBody>
      </p:sp>
      <p:sp>
        <p:nvSpPr>
          <p:cNvPr id="4" name="TextBox 3"/>
          <p:cNvSpPr txBox="1"/>
          <p:nvPr/>
        </p:nvSpPr>
        <p:spPr>
          <a:xfrm>
            <a:off x="3886199" y="2945337"/>
            <a:ext cx="1832553" cy="584775"/>
          </a:xfrm>
          <a:prstGeom prst="rect">
            <a:avLst/>
          </a:prstGeom>
          <a:solidFill>
            <a:srgbClr val="FFFF00"/>
          </a:solidFill>
        </p:spPr>
        <p:txBody>
          <a:bodyPr wrap="none" rtlCol="0">
            <a:spAutoFit/>
          </a:bodyPr>
          <a:lstStyle/>
          <a:p>
            <a:r>
              <a:rPr lang="en-US" sz="1600" dirty="0" smtClean="0"/>
              <a:t>Corporate Income</a:t>
            </a:r>
          </a:p>
          <a:p>
            <a:r>
              <a:rPr lang="en-US" sz="1600" dirty="0" smtClean="0"/>
              <a:t>Tax Collects Here</a:t>
            </a:r>
            <a:endParaRPr lang="en-US" sz="1600" dirty="0"/>
          </a:p>
        </p:txBody>
      </p:sp>
      <p:sp>
        <p:nvSpPr>
          <p:cNvPr id="5" name="Down Arrow 4"/>
          <p:cNvSpPr/>
          <p:nvPr/>
        </p:nvSpPr>
        <p:spPr>
          <a:xfrm rot="10800000">
            <a:off x="5714013" y="2652949"/>
            <a:ext cx="242315" cy="58477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rot="5400000">
            <a:off x="7421595" y="5246132"/>
            <a:ext cx="245729" cy="458519"/>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6200000">
            <a:off x="1505908" y="2814207"/>
            <a:ext cx="168347" cy="43060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9182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Tax Base is composed of the economic production that is being taxed.</a:t>
            </a:r>
          </a:p>
          <a:p>
            <a:r>
              <a:rPr lang="en-US" dirty="0" smtClean="0"/>
              <a:t>Tax Base has nothing to do with where the tax is collected (sales tax, income tax, etc.)</a:t>
            </a:r>
          </a:p>
          <a:p>
            <a:r>
              <a:rPr lang="en-US" dirty="0" smtClean="0"/>
              <a:t>Example: Texas does not charge taxes on food purchased at grocery store, does not charge tax on services provided (architect, pest control, etc.)</a:t>
            </a:r>
          </a:p>
          <a:p>
            <a:r>
              <a:rPr lang="en-US" dirty="0" smtClean="0"/>
              <a:t>Example: Federal gov’t does not charge income taxes on income from municipal bonds</a:t>
            </a:r>
            <a:endParaRPr lang="en-US" dirty="0"/>
          </a:p>
        </p:txBody>
      </p:sp>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dirty="0" smtClean="0"/>
              <a:t>Tax Base: What You Tax</a:t>
            </a:r>
            <a:endParaRPr lang="en-US" dirty="0"/>
          </a:p>
        </p:txBody>
      </p:sp>
    </p:spTree>
    <p:extLst>
      <p:ext uri="{BB962C8B-B14F-4D97-AF65-F5344CB8AC3E}">
        <p14:creationId xmlns:p14="http://schemas.microsoft.com/office/powerpoint/2010/main" val="2956694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97753842"/>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4400" dirty="0" smtClean="0"/>
              <a:t>Where Your Money Goes</a:t>
            </a:r>
            <a:endParaRPr lang="en-US" sz="4400" dirty="0"/>
          </a:p>
        </p:txBody>
      </p:sp>
    </p:spTree>
    <p:extLst>
      <p:ext uri="{BB962C8B-B14F-4D97-AF65-F5344CB8AC3E}">
        <p14:creationId xmlns:p14="http://schemas.microsoft.com/office/powerpoint/2010/main" val="2227900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40683464"/>
              </p:ext>
            </p:extLst>
          </p:nvPr>
        </p:nvGraphicFramePr>
        <p:xfrm>
          <a:off x="698500" y="2247900"/>
          <a:ext cx="7747000" cy="3878263"/>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en-US" smtClean="0"/>
              <a:t>IPI.org</a:t>
            </a:r>
            <a:endParaRPr lang="en-US"/>
          </a:p>
        </p:txBody>
      </p:sp>
      <p:sp>
        <p:nvSpPr>
          <p:cNvPr id="4" name="Title 3"/>
          <p:cNvSpPr>
            <a:spLocks noGrp="1"/>
          </p:cNvSpPr>
          <p:nvPr>
            <p:ph type="title"/>
          </p:nvPr>
        </p:nvSpPr>
        <p:spPr/>
        <p:txBody>
          <a:bodyPr/>
          <a:lstStyle/>
          <a:p>
            <a:r>
              <a:rPr lang="en-US" sz="3600" dirty="0" smtClean="0"/>
              <a:t>If Savings Is Exempt from Taxes, Only Thing Taxed Is Consumption</a:t>
            </a:r>
            <a:endParaRPr lang="en-US" sz="3600" dirty="0"/>
          </a:p>
        </p:txBody>
      </p:sp>
    </p:spTree>
    <p:extLst>
      <p:ext uri="{BB962C8B-B14F-4D97-AF65-F5344CB8AC3E}">
        <p14:creationId xmlns:p14="http://schemas.microsoft.com/office/powerpoint/2010/main" val="3205903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Technically, the Flat Tax is a </a:t>
            </a:r>
            <a:r>
              <a:rPr lang="en-US" b="1" i="1" dirty="0" smtClean="0"/>
              <a:t>Consumed Income Tax</a:t>
            </a:r>
          </a:p>
          <a:p>
            <a:pPr lvl="1"/>
            <a:r>
              <a:rPr lang="en-US" dirty="0" smtClean="0"/>
              <a:t>Because it exempts the portion of your income that goes to savings, </a:t>
            </a:r>
          </a:p>
          <a:p>
            <a:pPr lvl="1"/>
            <a:r>
              <a:rPr lang="en-US" dirty="0" smtClean="0"/>
              <a:t>It taxes only the portion of your income that goes to consumption.</a:t>
            </a:r>
          </a:p>
          <a:p>
            <a:pPr lvl="1"/>
            <a:r>
              <a:rPr lang="en-US" dirty="0" smtClean="0"/>
              <a:t>Flat tax taxes consumption at the poin</a:t>
            </a:r>
            <a:r>
              <a:rPr lang="en-US" dirty="0"/>
              <a:t>t</a:t>
            </a:r>
            <a:r>
              <a:rPr lang="en-US" dirty="0" smtClean="0"/>
              <a:t> of income, or when it is earned.</a:t>
            </a:r>
            <a:endParaRPr lang="en-US" dirty="0"/>
          </a:p>
        </p:txBody>
      </p:sp>
      <p:sp>
        <p:nvSpPr>
          <p:cNvPr id="3" name="Footer Placeholder 2"/>
          <p:cNvSpPr>
            <a:spLocks noGrp="1"/>
          </p:cNvSpPr>
          <p:nvPr>
            <p:ph type="ftr" sz="quarter" idx="11"/>
          </p:nvPr>
        </p:nvSpPr>
        <p:spPr/>
        <p:txBody>
          <a:bodyPr/>
          <a:lstStyle/>
          <a:p>
            <a:r>
              <a:rPr lang="en-US" dirty="0" smtClean="0"/>
              <a:t>IPI.org</a:t>
            </a:r>
            <a:endParaRPr lang="en-US" dirty="0"/>
          </a:p>
        </p:txBody>
      </p:sp>
      <p:sp>
        <p:nvSpPr>
          <p:cNvPr id="4" name="Title 3"/>
          <p:cNvSpPr>
            <a:spLocks noGrp="1"/>
          </p:cNvSpPr>
          <p:nvPr>
            <p:ph type="title"/>
          </p:nvPr>
        </p:nvSpPr>
        <p:spPr/>
        <p:txBody>
          <a:bodyPr/>
          <a:lstStyle/>
          <a:p>
            <a:r>
              <a:rPr lang="en-US" sz="4000" dirty="0" smtClean="0"/>
              <a:t>Flat Tax Is a Consumption Tax, Not an Income Tax</a:t>
            </a:r>
            <a:endParaRPr lang="en-US" sz="4000" dirty="0"/>
          </a:p>
        </p:txBody>
      </p:sp>
    </p:spTree>
    <p:extLst>
      <p:ext uri="{BB962C8B-B14F-4D97-AF65-F5344CB8AC3E}">
        <p14:creationId xmlns:p14="http://schemas.microsoft.com/office/powerpoint/2010/main" val="34776427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TotalTime>
  <Words>775</Words>
  <Application>Microsoft Office PowerPoint</Application>
  <PresentationFormat>On-screen Show (4:3)</PresentationFormat>
  <Paragraphs>92</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Hardcover</vt:lpstr>
      <vt:lpstr>Tax Reform Principles &amp; Proposals</vt:lpstr>
      <vt:lpstr>Principles for Tax Reform</vt:lpstr>
      <vt:lpstr>Easily Confused Concepts</vt:lpstr>
      <vt:lpstr>Circular Flow of Income</vt:lpstr>
      <vt:lpstr>Tax Collection Points</vt:lpstr>
      <vt:lpstr>Tax Base: What You Tax</vt:lpstr>
      <vt:lpstr>Where Your Money Goes</vt:lpstr>
      <vt:lpstr>If Savings Is Exempt from Taxes, Only Thing Taxed Is Consumption</vt:lpstr>
      <vt:lpstr>Flat Tax Is a Consumption Tax, Not an Income Tax</vt:lpstr>
      <vt:lpstr>Huge Misunderstand in Flat Tax vs. Fair Tax</vt:lpstr>
      <vt:lpstr>Huge Misunderstand in Flat Tax vs. Fair Tax</vt:lpstr>
      <vt:lpstr>Flat Tax vs. Fair Tax Relative Differences</vt:lpstr>
      <vt:lpstr>Fair Tax Receipt</vt:lpstr>
      <vt:lpstr>Flat Tax vs. Fair Tax Relative Differences</vt:lpstr>
      <vt:lpstr>Flat Tax vs. Fair Tax Relative Differences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Giovanetti</dc:creator>
  <cp:lastModifiedBy>Betty Medlock</cp:lastModifiedBy>
  <cp:revision>45</cp:revision>
  <dcterms:created xsi:type="dcterms:W3CDTF">2014-02-01T02:22:19Z</dcterms:created>
  <dcterms:modified xsi:type="dcterms:W3CDTF">2014-03-06T20:11:44Z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