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theme/themeOverride1.xml" ContentType="application/vnd.openxmlformats-officedocument.themeOverride+xml"/>
  <Override PartName="/ppt/drawings/drawing3.xml" ContentType="application/vnd.openxmlformats-officedocument.drawingml.chartshape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0" r:id="rId2"/>
    <p:sldId id="263" r:id="rId3"/>
    <p:sldId id="262" r:id="rId4"/>
    <p:sldId id="258" r:id="rId5"/>
    <p:sldId id="265" r:id="rId6"/>
    <p:sldId id="259" r:id="rId7"/>
    <p:sldId id="264"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5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8" d="100"/>
          <a:sy n="118" d="100"/>
        </p:scale>
        <p:origin x="-143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Thatcher\Public\External%20Affairs\2014%20External%20Affairs\Cato%20IP%20and%20the%20TPP\Cato.xlsx" TargetMode="Externa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Thatcher\Public\External%20Affairs\2014%20External%20Affairs\Cato%20IP%20and%20the%20TPP\IP%20Intensive%20Exports.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078728006221444"/>
          <c:y val="4.6270906792960462E-2"/>
          <c:w val="0.83479260982326198"/>
          <c:h val="0.79450041863046694"/>
        </c:manualLayout>
      </c:layout>
      <c:barChart>
        <c:barDir val="col"/>
        <c:grouping val="stacked"/>
        <c:varyColors val="0"/>
        <c:ser>
          <c:idx val="0"/>
          <c:order val="0"/>
          <c:invertIfNegative val="0"/>
          <c:dLbls>
            <c:dLbl>
              <c:idx val="0"/>
              <c:layout>
                <c:manualLayout>
                  <c:x val="4.7273865072421505E-2"/>
                  <c:y val="-0.19081684936443361"/>
                </c:manualLayout>
              </c:layout>
              <c:dLblPos val="ctr"/>
              <c:showLegendKey val="0"/>
              <c:showVal val="1"/>
              <c:showCatName val="0"/>
              <c:showSerName val="0"/>
              <c:showPercent val="0"/>
              <c:showBubbleSize val="0"/>
            </c:dLbl>
            <c:dLbl>
              <c:idx val="1"/>
              <c:layout>
                <c:manualLayout>
                  <c:x val="0"/>
                  <c:y val="-0.2675206728191234"/>
                </c:manualLayout>
              </c:layout>
              <c:dLblPos val="ctr"/>
              <c:showLegendKey val="0"/>
              <c:showVal val="1"/>
              <c:showCatName val="0"/>
              <c:showSerName val="0"/>
              <c:showPercent val="0"/>
              <c:showBubbleSize val="0"/>
            </c:dLbl>
            <c:dLbl>
              <c:idx val="2"/>
              <c:layout>
                <c:manualLayout>
                  <c:x val="0"/>
                  <c:y val="-0.19321197753506619"/>
                </c:manualLayout>
              </c:layout>
              <c:dLblPos val="ctr"/>
              <c:showLegendKey val="0"/>
              <c:showVal val="1"/>
              <c:showCatName val="0"/>
              <c:showSerName val="0"/>
              <c:showPercent val="0"/>
              <c:showBubbleSize val="0"/>
            </c:dLbl>
            <c:dLbl>
              <c:idx val="3"/>
              <c:layout>
                <c:manualLayout>
                  <c:x val="5.2399067125413898E-17"/>
                  <c:y val="-0.14341809424359589"/>
                </c:manualLayout>
              </c:layout>
              <c:dLblPos val="ctr"/>
              <c:showLegendKey val="0"/>
              <c:showVal val="1"/>
              <c:showCatName val="0"/>
              <c:showSerName val="0"/>
              <c:showPercent val="0"/>
              <c:showBubbleSize val="0"/>
            </c:dLbl>
            <c:dLbl>
              <c:idx val="4"/>
              <c:layout>
                <c:manualLayout>
                  <c:x val="0"/>
                  <c:y val="-0.12813309626619254"/>
                </c:manualLayout>
              </c:layout>
              <c:dLblPos val="ctr"/>
              <c:showLegendKey val="0"/>
              <c:showVal val="1"/>
              <c:showCatName val="0"/>
              <c:showSerName val="0"/>
              <c:showPercent val="0"/>
              <c:showBubbleSize val="0"/>
            </c:dLbl>
            <c:dLbl>
              <c:idx val="5"/>
              <c:layout>
                <c:manualLayout>
                  <c:x val="0"/>
                  <c:y val="-0.10547944947741747"/>
                </c:manualLayout>
              </c:layout>
              <c:dLblPos val="ctr"/>
              <c:showLegendKey val="0"/>
              <c:showVal val="1"/>
              <c:showCatName val="0"/>
              <c:showSerName val="0"/>
              <c:showPercent val="0"/>
              <c:showBubbleSize val="0"/>
            </c:dLbl>
            <c:dLbl>
              <c:idx val="6"/>
              <c:layout>
                <c:manualLayout>
                  <c:x val="0"/>
                  <c:y val="-2.6902604916320943E-2"/>
                </c:manualLayout>
              </c:layout>
              <c:dLblPos val="ctr"/>
              <c:showLegendKey val="0"/>
              <c:showVal val="1"/>
              <c:showCatName val="0"/>
              <c:showSerName val="0"/>
              <c:showPercent val="0"/>
              <c:showBubbleSize val="0"/>
            </c:dLbl>
            <c:dLbl>
              <c:idx val="7"/>
              <c:layout>
                <c:manualLayout>
                  <c:x val="0"/>
                  <c:y val="-3.6697617098937901E-2"/>
                </c:manualLayout>
              </c:layout>
              <c:dLblPos val="ctr"/>
              <c:showLegendKey val="0"/>
              <c:showVal val="1"/>
              <c:showCatName val="0"/>
              <c:showSerName val="0"/>
              <c:showPercent val="0"/>
              <c:showBubbleSize val="0"/>
            </c:dLbl>
            <c:numFmt formatCode="&quot;$&quot;#,##0.0" sourceLinked="0"/>
            <c:txPr>
              <a:bodyPr/>
              <a:lstStyle/>
              <a:p>
                <a:pPr>
                  <a:defRPr sz="1200" b="0" i="0" baseline="0"/>
                </a:pPr>
                <a:endParaRPr lang="en-US"/>
              </a:p>
            </c:txPr>
            <c:dLblPos val="inEnd"/>
            <c:showLegendKey val="0"/>
            <c:showVal val="1"/>
            <c:showCatName val="0"/>
            <c:showSerName val="0"/>
            <c:showPercent val="0"/>
            <c:showBubbleSize val="0"/>
            <c:showLeaderLines val="0"/>
          </c:dLbls>
          <c:cat>
            <c:strRef>
              <c:f>Exports!$A$2:$A$9</c:f>
              <c:strCache>
                <c:ptCount val="8"/>
                <c:pt idx="0">
                  <c:v>Copyright &amp; Pharma</c:v>
                </c:pt>
                <c:pt idx="1">
                  <c:v>Chemicals less Pharma</c:v>
                </c:pt>
                <c:pt idx="2">
                  <c:v>Aerospace</c:v>
                </c:pt>
                <c:pt idx="3">
                  <c:v>Agriculture</c:v>
                </c:pt>
                <c:pt idx="4">
                  <c:v>Food</c:v>
                </c:pt>
                <c:pt idx="5">
                  <c:v>(Pharma)</c:v>
                </c:pt>
                <c:pt idx="6">
                  <c:v>Beverages &amp; Tobacco</c:v>
                </c:pt>
                <c:pt idx="7">
                  <c:v>Textiles</c:v>
                </c:pt>
              </c:strCache>
            </c:strRef>
          </c:cat>
          <c:val>
            <c:numRef>
              <c:f>Exports!$B$2:$B$9</c:f>
              <c:numCache>
                <c:formatCode>"$"#,##0</c:formatCode>
                <c:ptCount val="8"/>
                <c:pt idx="0">
                  <c:v>142</c:v>
                </c:pt>
                <c:pt idx="1">
                  <c:v>146.69999999999999</c:v>
                </c:pt>
                <c:pt idx="2">
                  <c:v>105.8</c:v>
                </c:pt>
                <c:pt idx="3">
                  <c:v>71.099999999999994</c:v>
                </c:pt>
                <c:pt idx="4">
                  <c:v>64.7</c:v>
                </c:pt>
                <c:pt idx="5">
                  <c:v>50.9</c:v>
                </c:pt>
                <c:pt idx="6">
                  <c:v>7.4</c:v>
                </c:pt>
                <c:pt idx="7">
                  <c:v>9</c:v>
                </c:pt>
              </c:numCache>
            </c:numRef>
          </c:val>
        </c:ser>
        <c:ser>
          <c:idx val="1"/>
          <c:order val="1"/>
          <c:invertIfNegative val="0"/>
          <c:dLbls>
            <c:dLbl>
              <c:idx val="0"/>
              <c:layout>
                <c:manualLayout>
                  <c:x val="0"/>
                  <c:y val="-0.1245953395610495"/>
                </c:manualLayout>
              </c:layout>
              <c:dLblPos val="ctr"/>
              <c:showLegendKey val="0"/>
              <c:showVal val="1"/>
              <c:showCatName val="0"/>
              <c:showSerName val="0"/>
              <c:showPercent val="0"/>
              <c:showBubbleSize val="0"/>
            </c:dLbl>
            <c:dLbl>
              <c:idx val="1"/>
              <c:delete val="1"/>
            </c:dLbl>
            <c:dLbl>
              <c:idx val="2"/>
              <c:delete val="1"/>
            </c:dLbl>
            <c:dLbl>
              <c:idx val="3"/>
              <c:delete val="1"/>
            </c:dLbl>
            <c:dLbl>
              <c:idx val="4"/>
              <c:delete val="1"/>
            </c:dLbl>
            <c:dLbl>
              <c:idx val="5"/>
              <c:delete val="1"/>
            </c:dLbl>
            <c:dLbl>
              <c:idx val="6"/>
              <c:delete val="1"/>
            </c:dLbl>
            <c:dLbl>
              <c:idx val="7"/>
              <c:delete val="1"/>
            </c:dLbl>
            <c:numFmt formatCode="&quot;$&quot;#,##0.0" sourceLinked="0"/>
            <c:txPr>
              <a:bodyPr/>
              <a:lstStyle/>
              <a:p>
                <a:pPr>
                  <a:defRPr sz="1200" b="0" i="0" baseline="0"/>
                </a:pPr>
                <a:endParaRPr lang="en-US"/>
              </a:p>
            </c:txPr>
            <c:dLblPos val="inEnd"/>
            <c:showLegendKey val="0"/>
            <c:showVal val="1"/>
            <c:showCatName val="0"/>
            <c:showSerName val="0"/>
            <c:showPercent val="0"/>
            <c:showBubbleSize val="0"/>
            <c:showLeaderLines val="0"/>
          </c:dLbls>
          <c:cat>
            <c:strRef>
              <c:f>Exports!$A$2:$A$9</c:f>
              <c:strCache>
                <c:ptCount val="8"/>
                <c:pt idx="0">
                  <c:v>Copyright &amp; Pharma</c:v>
                </c:pt>
                <c:pt idx="1">
                  <c:v>Chemicals less Pharma</c:v>
                </c:pt>
                <c:pt idx="2">
                  <c:v>Aerospace</c:v>
                </c:pt>
                <c:pt idx="3">
                  <c:v>Agriculture</c:v>
                </c:pt>
                <c:pt idx="4">
                  <c:v>Food</c:v>
                </c:pt>
                <c:pt idx="5">
                  <c:v>(Pharma)</c:v>
                </c:pt>
                <c:pt idx="6">
                  <c:v>Beverages &amp; Tobacco</c:v>
                </c:pt>
                <c:pt idx="7">
                  <c:v>Textiles</c:v>
                </c:pt>
              </c:strCache>
            </c:strRef>
          </c:cat>
          <c:val>
            <c:numRef>
              <c:f>Exports!$C$2:$C$9</c:f>
              <c:numCache>
                <c:formatCode>"$"#,##0</c:formatCode>
                <c:ptCount val="8"/>
                <c:pt idx="0">
                  <c:v>50.9</c:v>
                </c:pt>
                <c:pt idx="1">
                  <c:v>0</c:v>
                </c:pt>
                <c:pt idx="2">
                  <c:v>0</c:v>
                </c:pt>
                <c:pt idx="3">
                  <c:v>0</c:v>
                </c:pt>
                <c:pt idx="4">
                  <c:v>0</c:v>
                </c:pt>
                <c:pt idx="5">
                  <c:v>0</c:v>
                </c:pt>
                <c:pt idx="6">
                  <c:v>0</c:v>
                </c:pt>
                <c:pt idx="7">
                  <c:v>0</c:v>
                </c:pt>
              </c:numCache>
            </c:numRef>
          </c:val>
        </c:ser>
        <c:dLbls>
          <c:showLegendKey val="0"/>
          <c:showVal val="0"/>
          <c:showCatName val="0"/>
          <c:showSerName val="0"/>
          <c:showPercent val="0"/>
          <c:showBubbleSize val="0"/>
        </c:dLbls>
        <c:gapWidth val="150"/>
        <c:overlap val="100"/>
        <c:axId val="84409344"/>
        <c:axId val="84677376"/>
      </c:barChart>
      <c:catAx>
        <c:axId val="84409344"/>
        <c:scaling>
          <c:orientation val="minMax"/>
        </c:scaling>
        <c:delete val="0"/>
        <c:axPos val="b"/>
        <c:majorTickMark val="out"/>
        <c:minorTickMark val="none"/>
        <c:tickLblPos val="nextTo"/>
        <c:txPr>
          <a:bodyPr rot="0"/>
          <a:lstStyle/>
          <a:p>
            <a:pPr>
              <a:defRPr sz="1100" b="0" i="0" baseline="0"/>
            </a:pPr>
            <a:endParaRPr lang="en-US"/>
          </a:p>
        </c:txPr>
        <c:crossAx val="84677376"/>
        <c:crosses val="autoZero"/>
        <c:auto val="1"/>
        <c:lblAlgn val="ctr"/>
        <c:lblOffset val="100"/>
        <c:noMultiLvlLbl val="0"/>
      </c:catAx>
      <c:valAx>
        <c:axId val="84677376"/>
        <c:scaling>
          <c:orientation val="minMax"/>
        </c:scaling>
        <c:delete val="0"/>
        <c:axPos val="l"/>
        <c:majorGridlines/>
        <c:title>
          <c:tx>
            <c:rich>
              <a:bodyPr rot="-5400000" vert="horz"/>
              <a:lstStyle/>
              <a:p>
                <a:pPr>
                  <a:defRPr sz="1100" b="0" i="0" baseline="0"/>
                </a:pPr>
                <a:r>
                  <a:rPr lang="en-US" sz="1100" b="0" i="0" baseline="0"/>
                  <a:t>$billion</a:t>
                </a:r>
              </a:p>
            </c:rich>
          </c:tx>
          <c:layout/>
          <c:overlay val="0"/>
        </c:title>
        <c:numFmt formatCode="&quot;$&quot;#,##0" sourceLinked="1"/>
        <c:majorTickMark val="out"/>
        <c:minorTickMark val="none"/>
        <c:tickLblPos val="nextTo"/>
        <c:crossAx val="84409344"/>
        <c:crosses val="autoZero"/>
        <c:crossBetween val="between"/>
      </c:valAx>
      <c:spPr>
        <a:solidFill>
          <a:srgbClr val="FFFFCC"/>
        </a:solidFill>
      </c:spPr>
    </c:plotArea>
    <c:plotVisOnly val="1"/>
    <c:dispBlanksAs val="gap"/>
    <c:showDLblsOverMax val="0"/>
  </c:chart>
  <c:spPr>
    <a:solidFill>
      <a:schemeClr val="accent1">
        <a:lumMod val="40000"/>
        <a:lumOff val="60000"/>
      </a:schemeClr>
    </a:solidFill>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615761041289892"/>
          <c:y val="4.8814193924684154E-2"/>
          <c:w val="0.83479260982326198"/>
          <c:h val="0.79450041863046694"/>
        </c:manualLayout>
      </c:layout>
      <c:barChart>
        <c:barDir val="col"/>
        <c:grouping val="stacked"/>
        <c:varyColors val="0"/>
        <c:ser>
          <c:idx val="0"/>
          <c:order val="0"/>
          <c:invertIfNegative val="0"/>
          <c:dLbls>
            <c:dLbl>
              <c:idx val="0"/>
              <c:layout>
                <c:manualLayout>
                  <c:x val="4.5730623223774886E-2"/>
                  <c:y val="-0.20484708228675716"/>
                </c:manualLayout>
              </c:layout>
              <c:dLblPos val="ctr"/>
              <c:showLegendKey val="0"/>
              <c:showVal val="1"/>
              <c:showCatName val="0"/>
              <c:showSerName val="0"/>
              <c:showPercent val="0"/>
              <c:showBubbleSize val="0"/>
            </c:dLbl>
            <c:dLbl>
              <c:idx val="1"/>
              <c:layout>
                <c:manualLayout>
                  <c:x val="0"/>
                  <c:y val="-0.2675206728191234"/>
                </c:manualLayout>
              </c:layout>
              <c:dLblPos val="ctr"/>
              <c:showLegendKey val="0"/>
              <c:showVal val="1"/>
              <c:showCatName val="0"/>
              <c:showSerName val="0"/>
              <c:showPercent val="0"/>
              <c:showBubbleSize val="0"/>
            </c:dLbl>
            <c:dLbl>
              <c:idx val="2"/>
              <c:layout>
                <c:manualLayout>
                  <c:x val="0"/>
                  <c:y val="-0.19321197753506619"/>
                </c:manualLayout>
              </c:layout>
              <c:dLblPos val="ctr"/>
              <c:showLegendKey val="0"/>
              <c:showVal val="1"/>
              <c:showCatName val="0"/>
              <c:showSerName val="0"/>
              <c:showPercent val="0"/>
              <c:showBubbleSize val="0"/>
            </c:dLbl>
            <c:dLbl>
              <c:idx val="3"/>
              <c:layout>
                <c:manualLayout>
                  <c:x val="5.2399067125413898E-17"/>
                  <c:y val="-0.14341809424359589"/>
                </c:manualLayout>
              </c:layout>
              <c:dLblPos val="ctr"/>
              <c:showLegendKey val="0"/>
              <c:showVal val="1"/>
              <c:showCatName val="0"/>
              <c:showSerName val="0"/>
              <c:showPercent val="0"/>
              <c:showBubbleSize val="0"/>
            </c:dLbl>
            <c:dLbl>
              <c:idx val="4"/>
              <c:layout>
                <c:manualLayout>
                  <c:x val="0"/>
                  <c:y val="-0.12813309626619254"/>
                </c:manualLayout>
              </c:layout>
              <c:dLblPos val="ctr"/>
              <c:showLegendKey val="0"/>
              <c:showVal val="1"/>
              <c:showCatName val="0"/>
              <c:showSerName val="0"/>
              <c:showPercent val="0"/>
              <c:showBubbleSize val="0"/>
            </c:dLbl>
            <c:dLbl>
              <c:idx val="5"/>
              <c:layout>
                <c:manualLayout>
                  <c:x val="0"/>
                  <c:y val="-0.10547944947741747"/>
                </c:manualLayout>
              </c:layout>
              <c:dLblPos val="ctr"/>
              <c:showLegendKey val="0"/>
              <c:showVal val="1"/>
              <c:showCatName val="0"/>
              <c:showSerName val="0"/>
              <c:showPercent val="0"/>
              <c:showBubbleSize val="0"/>
            </c:dLbl>
            <c:dLbl>
              <c:idx val="6"/>
              <c:layout>
                <c:manualLayout>
                  <c:x val="0"/>
                  <c:y val="-2.6902604916320943E-2"/>
                </c:manualLayout>
              </c:layout>
              <c:dLblPos val="ctr"/>
              <c:showLegendKey val="0"/>
              <c:showVal val="1"/>
              <c:showCatName val="0"/>
              <c:showSerName val="0"/>
              <c:showPercent val="0"/>
              <c:showBubbleSize val="0"/>
            </c:dLbl>
            <c:dLbl>
              <c:idx val="7"/>
              <c:layout>
                <c:manualLayout>
                  <c:x val="0"/>
                  <c:y val="-3.6697617098937901E-2"/>
                </c:manualLayout>
              </c:layout>
              <c:dLblPos val="ctr"/>
              <c:showLegendKey val="0"/>
              <c:showVal val="1"/>
              <c:showCatName val="0"/>
              <c:showSerName val="0"/>
              <c:showPercent val="0"/>
              <c:showBubbleSize val="0"/>
            </c:dLbl>
            <c:numFmt formatCode="&quot;$&quot;#,##0.0" sourceLinked="0"/>
            <c:txPr>
              <a:bodyPr/>
              <a:lstStyle/>
              <a:p>
                <a:pPr>
                  <a:defRPr sz="1200" b="1" i="0" baseline="0"/>
                </a:pPr>
                <a:endParaRPr lang="en-US"/>
              </a:p>
            </c:txPr>
            <c:dLblPos val="inEnd"/>
            <c:showLegendKey val="0"/>
            <c:showVal val="1"/>
            <c:showCatName val="0"/>
            <c:showSerName val="0"/>
            <c:showPercent val="0"/>
            <c:showBubbleSize val="0"/>
            <c:showLeaderLines val="0"/>
          </c:dLbls>
          <c:cat>
            <c:strRef>
              <c:f>Exports!$A$2:$A$9</c:f>
              <c:strCache>
                <c:ptCount val="8"/>
                <c:pt idx="0">
                  <c:v>Copyright &amp; Pharma</c:v>
                </c:pt>
                <c:pt idx="1">
                  <c:v>Chemicals less Pharma</c:v>
                </c:pt>
                <c:pt idx="2">
                  <c:v>Aerospace</c:v>
                </c:pt>
                <c:pt idx="3">
                  <c:v>Agriculture</c:v>
                </c:pt>
                <c:pt idx="4">
                  <c:v>Food</c:v>
                </c:pt>
                <c:pt idx="5">
                  <c:v>(Pharma)</c:v>
                </c:pt>
                <c:pt idx="6">
                  <c:v>Beverages &amp; Tobacco</c:v>
                </c:pt>
                <c:pt idx="7">
                  <c:v>Textiles</c:v>
                </c:pt>
              </c:strCache>
            </c:strRef>
          </c:cat>
          <c:val>
            <c:numRef>
              <c:f>Exports!$B$2:$B$9</c:f>
              <c:numCache>
                <c:formatCode>"$"#,##0</c:formatCode>
                <c:ptCount val="8"/>
                <c:pt idx="0">
                  <c:v>142</c:v>
                </c:pt>
                <c:pt idx="1">
                  <c:v>146.69999999999999</c:v>
                </c:pt>
                <c:pt idx="2">
                  <c:v>105.8</c:v>
                </c:pt>
                <c:pt idx="3">
                  <c:v>71.099999999999994</c:v>
                </c:pt>
                <c:pt idx="4">
                  <c:v>64.7</c:v>
                </c:pt>
                <c:pt idx="5">
                  <c:v>50.9</c:v>
                </c:pt>
                <c:pt idx="6">
                  <c:v>7.4</c:v>
                </c:pt>
                <c:pt idx="7">
                  <c:v>9</c:v>
                </c:pt>
              </c:numCache>
            </c:numRef>
          </c:val>
        </c:ser>
        <c:ser>
          <c:idx val="1"/>
          <c:order val="1"/>
          <c:invertIfNegative val="0"/>
          <c:dLbls>
            <c:dLbl>
              <c:idx val="0"/>
              <c:layout>
                <c:manualLayout>
                  <c:x val="0"/>
                  <c:y val="-0.1245953395610495"/>
                </c:manualLayout>
              </c:layout>
              <c:dLblPos val="ctr"/>
              <c:showLegendKey val="0"/>
              <c:showVal val="1"/>
              <c:showCatName val="0"/>
              <c:showSerName val="0"/>
              <c:showPercent val="0"/>
              <c:showBubbleSize val="0"/>
            </c:dLbl>
            <c:dLbl>
              <c:idx val="1"/>
              <c:delete val="1"/>
            </c:dLbl>
            <c:dLbl>
              <c:idx val="2"/>
              <c:delete val="1"/>
            </c:dLbl>
            <c:dLbl>
              <c:idx val="3"/>
              <c:delete val="1"/>
            </c:dLbl>
            <c:dLbl>
              <c:idx val="4"/>
              <c:delete val="1"/>
            </c:dLbl>
            <c:dLbl>
              <c:idx val="5"/>
              <c:delete val="1"/>
            </c:dLbl>
            <c:dLbl>
              <c:idx val="6"/>
              <c:delete val="1"/>
            </c:dLbl>
            <c:dLbl>
              <c:idx val="7"/>
              <c:delete val="1"/>
            </c:dLbl>
            <c:numFmt formatCode="&quot;$&quot;#,##0.0" sourceLinked="0"/>
            <c:txPr>
              <a:bodyPr/>
              <a:lstStyle/>
              <a:p>
                <a:pPr>
                  <a:defRPr sz="1200" b="1" i="0" baseline="0"/>
                </a:pPr>
                <a:endParaRPr lang="en-US"/>
              </a:p>
            </c:txPr>
            <c:dLblPos val="inEnd"/>
            <c:showLegendKey val="0"/>
            <c:showVal val="1"/>
            <c:showCatName val="0"/>
            <c:showSerName val="0"/>
            <c:showPercent val="0"/>
            <c:showBubbleSize val="0"/>
            <c:showLeaderLines val="0"/>
          </c:dLbls>
          <c:cat>
            <c:strRef>
              <c:f>Exports!$A$2:$A$9</c:f>
              <c:strCache>
                <c:ptCount val="8"/>
                <c:pt idx="0">
                  <c:v>Copyright &amp; Pharma</c:v>
                </c:pt>
                <c:pt idx="1">
                  <c:v>Chemicals less Pharma</c:v>
                </c:pt>
                <c:pt idx="2">
                  <c:v>Aerospace</c:v>
                </c:pt>
                <c:pt idx="3">
                  <c:v>Agriculture</c:v>
                </c:pt>
                <c:pt idx="4">
                  <c:v>Food</c:v>
                </c:pt>
                <c:pt idx="5">
                  <c:v>(Pharma)</c:v>
                </c:pt>
                <c:pt idx="6">
                  <c:v>Beverages &amp; Tobacco</c:v>
                </c:pt>
                <c:pt idx="7">
                  <c:v>Textiles</c:v>
                </c:pt>
              </c:strCache>
            </c:strRef>
          </c:cat>
          <c:val>
            <c:numRef>
              <c:f>Exports!$C$2:$C$9</c:f>
              <c:numCache>
                <c:formatCode>"$"#,##0</c:formatCode>
                <c:ptCount val="8"/>
                <c:pt idx="0">
                  <c:v>50.9</c:v>
                </c:pt>
                <c:pt idx="1">
                  <c:v>0</c:v>
                </c:pt>
                <c:pt idx="2">
                  <c:v>0</c:v>
                </c:pt>
                <c:pt idx="3">
                  <c:v>0</c:v>
                </c:pt>
                <c:pt idx="4">
                  <c:v>0</c:v>
                </c:pt>
                <c:pt idx="5">
                  <c:v>0</c:v>
                </c:pt>
                <c:pt idx="6">
                  <c:v>0</c:v>
                </c:pt>
                <c:pt idx="7">
                  <c:v>0</c:v>
                </c:pt>
              </c:numCache>
            </c:numRef>
          </c:val>
        </c:ser>
        <c:dLbls>
          <c:showLegendKey val="0"/>
          <c:showVal val="0"/>
          <c:showCatName val="0"/>
          <c:showSerName val="0"/>
          <c:showPercent val="0"/>
          <c:showBubbleSize val="0"/>
        </c:dLbls>
        <c:gapWidth val="150"/>
        <c:overlap val="100"/>
        <c:axId val="84703488"/>
        <c:axId val="84992000"/>
      </c:barChart>
      <c:catAx>
        <c:axId val="84703488"/>
        <c:scaling>
          <c:orientation val="minMax"/>
        </c:scaling>
        <c:delete val="0"/>
        <c:axPos val="b"/>
        <c:majorTickMark val="out"/>
        <c:minorTickMark val="none"/>
        <c:tickLblPos val="nextTo"/>
        <c:txPr>
          <a:bodyPr rot="0"/>
          <a:lstStyle/>
          <a:p>
            <a:pPr>
              <a:defRPr sz="1150" b="0" i="0" baseline="0"/>
            </a:pPr>
            <a:endParaRPr lang="en-US"/>
          </a:p>
        </c:txPr>
        <c:crossAx val="84992000"/>
        <c:crosses val="autoZero"/>
        <c:auto val="1"/>
        <c:lblAlgn val="ctr"/>
        <c:lblOffset val="100"/>
        <c:noMultiLvlLbl val="0"/>
      </c:catAx>
      <c:valAx>
        <c:axId val="84992000"/>
        <c:scaling>
          <c:orientation val="minMax"/>
        </c:scaling>
        <c:delete val="0"/>
        <c:axPos val="l"/>
        <c:majorGridlines/>
        <c:title>
          <c:tx>
            <c:rich>
              <a:bodyPr rot="-5400000" vert="horz"/>
              <a:lstStyle/>
              <a:p>
                <a:pPr>
                  <a:defRPr sz="1100" b="0" i="0" baseline="0"/>
                </a:pPr>
                <a:r>
                  <a:rPr lang="en-US" sz="1100" b="0" i="0" baseline="0"/>
                  <a:t>$billion</a:t>
                </a:r>
              </a:p>
            </c:rich>
          </c:tx>
          <c:layout/>
          <c:overlay val="0"/>
        </c:title>
        <c:numFmt formatCode="&quot;$&quot;#,##0" sourceLinked="1"/>
        <c:majorTickMark val="out"/>
        <c:minorTickMark val="none"/>
        <c:tickLblPos val="nextTo"/>
        <c:crossAx val="84703488"/>
        <c:crosses val="autoZero"/>
        <c:crossBetween val="between"/>
      </c:valAx>
      <c:spPr>
        <a:solidFill>
          <a:srgbClr val="FFFFCC"/>
        </a:solidFill>
      </c:spPr>
    </c:plotArea>
    <c:plotVisOnly val="1"/>
    <c:dispBlanksAs val="gap"/>
    <c:showDLblsOverMax val="0"/>
  </c:chart>
  <c:spPr>
    <a:solidFill>
      <a:schemeClr val="accent1">
        <a:lumMod val="40000"/>
        <a:lumOff val="60000"/>
      </a:schemeClr>
    </a:solidFill>
  </c:sp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pieChart>
        <c:varyColors val="1"/>
        <c:ser>
          <c:idx val="0"/>
          <c:order val="0"/>
          <c:dPt>
            <c:idx val="1"/>
            <c:bubble3D val="0"/>
            <c:explosion val="6"/>
          </c:dPt>
          <c:cat>
            <c:strRef>
              <c:f>'Share Calculations'!$A$4:$A$5</c:f>
              <c:strCache>
                <c:ptCount val="2"/>
                <c:pt idx="0">
                  <c:v>IP Intensive Industries (42 NAICS 4-digit codes)</c:v>
                </c:pt>
                <c:pt idx="1">
                  <c:v>Other (66 NAICS 4-digit codes)</c:v>
                </c:pt>
              </c:strCache>
            </c:strRef>
          </c:cat>
          <c:val>
            <c:numRef>
              <c:f>'Share Calculations'!$B$4:$B$5</c:f>
              <c:numCache>
                <c:formatCode>"$"#,##0.00</c:formatCode>
                <c:ptCount val="2"/>
                <c:pt idx="0">
                  <c:v>891974381918</c:v>
                </c:pt>
                <c:pt idx="1">
                  <c:v>653734118198</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0075058326042574"/>
          <c:y val="0.35312772110598339"/>
          <c:w val="0.36066916982599395"/>
          <c:h val="0.30496846748415751"/>
        </c:manualLayout>
      </c:layout>
      <c:overlay val="0"/>
      <c:txPr>
        <a:bodyPr/>
        <a:lstStyle/>
        <a:p>
          <a:pPr>
            <a:defRPr sz="2000" b="1" i="0" baseline="0">
              <a:solidFill>
                <a:schemeClr val="bg1"/>
              </a:solidFill>
            </a:defRPr>
          </a:pPr>
          <a:endParaRPr lang="en-US"/>
        </a:p>
      </c:txPr>
    </c:legend>
    <c:plotVisOnly val="1"/>
    <c:dispBlanksAs val="gap"/>
    <c:showDLblsOverMax val="0"/>
  </c:chart>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0.39871</cdr:x>
      <cdr:y>0.12903</cdr:y>
    </cdr:from>
    <cdr:to>
      <cdr:x>0.90354</cdr:x>
      <cdr:y>0.3704</cdr:y>
    </cdr:to>
    <cdr:sp macro="" textlink="">
      <cdr:nvSpPr>
        <cdr:cNvPr id="2" name="TextBox 1"/>
        <cdr:cNvSpPr txBox="1"/>
      </cdr:nvSpPr>
      <cdr:spPr>
        <a:xfrm xmlns:a="http://schemas.openxmlformats.org/drawingml/2006/main">
          <a:off x="3281224" y="583985"/>
          <a:ext cx="4154549" cy="109241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800" b="1" i="0" baseline="0" dirty="0"/>
            <a:t>U.S. Exports, Selected Industries, 2012</a:t>
          </a:r>
        </a:p>
        <a:p xmlns:a="http://schemas.openxmlformats.org/drawingml/2006/main">
          <a:pPr algn="ctr"/>
          <a:endParaRPr lang="en-US" sz="1400" b="0" i="0" baseline="0" dirty="0"/>
        </a:p>
        <a:p xmlns:a="http://schemas.openxmlformats.org/drawingml/2006/main">
          <a:pPr algn="ctr"/>
          <a:r>
            <a:rPr lang="en-US" sz="1400" b="0" i="0" baseline="0" dirty="0"/>
            <a:t>International Trade Statistics "</a:t>
          </a:r>
          <a:r>
            <a:rPr lang="en-US" sz="1400" b="0" i="0" baseline="0" dirty="0" err="1"/>
            <a:t>Censtats</a:t>
          </a:r>
          <a:r>
            <a:rPr lang="en-US" sz="1400" b="0" i="0" baseline="0" dirty="0"/>
            <a:t>"</a:t>
          </a:r>
        </a:p>
        <a:p xmlns:a="http://schemas.openxmlformats.org/drawingml/2006/main">
          <a:pPr algn="ctr"/>
          <a:r>
            <a:rPr lang="en-US" sz="1400" b="0" i="0" baseline="0" dirty="0"/>
            <a:t>U.S. Bureau of the Census</a:t>
          </a:r>
        </a:p>
      </cdr:txBody>
    </cdr:sp>
  </cdr:relSizeAnchor>
</c:userShapes>
</file>

<file path=ppt/drawings/drawing2.xml><?xml version="1.0" encoding="utf-8"?>
<c:userShapes xmlns:c="http://schemas.openxmlformats.org/drawingml/2006/chart">
  <cdr:relSizeAnchor xmlns:cdr="http://schemas.openxmlformats.org/drawingml/2006/chartDrawing">
    <cdr:from>
      <cdr:x>0.39871</cdr:x>
      <cdr:y>0.12903</cdr:y>
    </cdr:from>
    <cdr:to>
      <cdr:x>0.90354</cdr:x>
      <cdr:y>0.34767</cdr:y>
    </cdr:to>
    <cdr:sp macro="" textlink="">
      <cdr:nvSpPr>
        <cdr:cNvPr id="2" name="TextBox 1"/>
        <cdr:cNvSpPr txBox="1"/>
      </cdr:nvSpPr>
      <cdr:spPr>
        <a:xfrm xmlns:a="http://schemas.openxmlformats.org/drawingml/2006/main">
          <a:off x="3543299" y="685800"/>
          <a:ext cx="4486275" cy="11620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2400" b="1" i="0" baseline="0" dirty="0"/>
            <a:t>U.S. </a:t>
          </a:r>
          <a:r>
            <a:rPr lang="en-US" sz="2400" b="1" i="0" baseline="0" dirty="0" smtClean="0"/>
            <a:t>Exports</a:t>
          </a:r>
        </a:p>
        <a:p xmlns:a="http://schemas.openxmlformats.org/drawingml/2006/main">
          <a:pPr algn="ctr"/>
          <a:r>
            <a:rPr lang="en-US" sz="2400" b="1" i="0" baseline="0" dirty="0" smtClean="0"/>
            <a:t>Selected </a:t>
          </a:r>
          <a:r>
            <a:rPr lang="en-US" sz="2400" b="1" i="0" baseline="0" dirty="0"/>
            <a:t>Industries, 2012</a:t>
          </a:r>
        </a:p>
        <a:p xmlns:a="http://schemas.openxmlformats.org/drawingml/2006/main">
          <a:pPr algn="ctr"/>
          <a:endParaRPr lang="en-US" sz="1400" b="0" i="0" baseline="0" dirty="0"/>
        </a:p>
        <a:p xmlns:a="http://schemas.openxmlformats.org/drawingml/2006/main">
          <a:pPr algn="ctr"/>
          <a:r>
            <a:rPr lang="en-US" sz="1400" b="0" i="0" baseline="0" dirty="0"/>
            <a:t>International Trade Statistics "</a:t>
          </a:r>
          <a:r>
            <a:rPr lang="en-US" sz="1400" b="0" i="0" baseline="0" dirty="0" err="1"/>
            <a:t>Censtats</a:t>
          </a:r>
          <a:r>
            <a:rPr lang="en-US" sz="1400" b="0" i="0" baseline="0" dirty="0"/>
            <a:t>"</a:t>
          </a:r>
        </a:p>
        <a:p xmlns:a="http://schemas.openxmlformats.org/drawingml/2006/main">
          <a:pPr algn="ctr"/>
          <a:r>
            <a:rPr lang="en-US" sz="1400" b="0" i="0" baseline="0" dirty="0"/>
            <a:t>U.S. Bureau of the Census</a:t>
          </a:r>
        </a:p>
      </cdr:txBody>
    </cdr:sp>
  </cdr:relSizeAnchor>
</c:userShapes>
</file>

<file path=ppt/drawings/drawing3.xml><?xml version="1.0" encoding="utf-8"?>
<c:userShapes xmlns:c="http://schemas.openxmlformats.org/drawingml/2006/chart">
  <cdr:relSizeAnchor xmlns:cdr="http://schemas.openxmlformats.org/drawingml/2006/chartDrawing">
    <cdr:from>
      <cdr:x>0.13889</cdr:x>
      <cdr:y>0.35356</cdr:y>
    </cdr:from>
    <cdr:to>
      <cdr:x>0.25</cdr:x>
      <cdr:y>0.55559</cdr:y>
    </cdr:to>
    <cdr:sp macro="" textlink="">
      <cdr:nvSpPr>
        <cdr:cNvPr id="2" name="TextBox 1"/>
        <cdr:cNvSpPr txBox="1"/>
      </cdr:nvSpPr>
      <cdr:spPr>
        <a:xfrm xmlns:a="http://schemas.openxmlformats.org/drawingml/2006/main">
          <a:off x="1143000" y="16002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b="1" dirty="0" smtClean="0">
              <a:solidFill>
                <a:schemeClr val="bg1"/>
              </a:solidFill>
            </a:rPr>
            <a:t>42.3%</a:t>
          </a:r>
        </a:p>
        <a:p xmlns:a="http://schemas.openxmlformats.org/drawingml/2006/main">
          <a:r>
            <a:rPr lang="en-US" sz="2000" b="1" dirty="0" smtClean="0">
              <a:solidFill>
                <a:schemeClr val="bg1"/>
              </a:solidFill>
            </a:rPr>
            <a:t>$653.7 </a:t>
          </a:r>
          <a:r>
            <a:rPr lang="en-US" sz="2000" b="1" dirty="0" err="1" smtClean="0">
              <a:solidFill>
                <a:schemeClr val="bg1"/>
              </a:solidFill>
            </a:rPr>
            <a:t>bil</a:t>
          </a:r>
          <a:r>
            <a:rPr lang="en-US" sz="2000" b="1" dirty="0" smtClean="0">
              <a:solidFill>
                <a:schemeClr val="bg1"/>
              </a:solidFill>
            </a:rPr>
            <a:t>.</a:t>
          </a:r>
          <a:endParaRPr lang="en-US" sz="2000" b="1" dirty="0">
            <a:solidFill>
              <a:schemeClr val="bg1"/>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5B6DC1-0314-4CDC-8017-8D2CF25BD970}" type="datetimeFigureOut">
              <a:rPr lang="en-US" smtClean="0"/>
              <a:t>3/7/2014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532FBC-7547-42BE-A151-4A0655303DF8}" type="slidenum">
              <a:rPr lang="en-US" smtClean="0"/>
              <a:t>‹#›</a:t>
            </a:fld>
            <a:endParaRPr lang="en-US"/>
          </a:p>
        </p:txBody>
      </p:sp>
    </p:spTree>
    <p:extLst>
      <p:ext uri="{BB962C8B-B14F-4D97-AF65-F5344CB8AC3E}">
        <p14:creationId xmlns:p14="http://schemas.microsoft.com/office/powerpoint/2010/main" val="3296548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If so, I suggest you acquaint yourself with an excellent study conducted by the OECD in 2008.  . . . This paper should be persuasive that strengthening IP rights should lead to increased foreign investment and tech transfer in countries that don’t have significant domestic IP generating capacity –yet. But even countries that don’t feel they have a domestic IP generating industry have something to gain from strong IP protection.</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835BD1B-7AD5-4E67-823C-6744BA0026BA}" type="slidenum">
              <a:rPr lang="en-US" altLang="en-US" smtClean="0"/>
              <a:pPr eaLnBrk="1" hangingPunct="1"/>
              <a:t>6</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If so, I suggest you acquaint yourself with an excellent study conducted by the OECD in 2008.  . . . This paper should be persuasive that strengthening IP rights should lead to increased foreign investment and tech transfer in countries that don’t have significant domestic IP generating capacity –yet. But even countries that don’t feel they have a domestic IP generating industry have something to gain from strong IP protection.</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835BD1B-7AD5-4E67-823C-6744BA0026BA}" type="slidenum">
              <a:rPr lang="en-US" altLang="en-US" smtClean="0"/>
              <a:pPr eaLnBrk="1" hangingPunct="1"/>
              <a:t>7</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If so, I suggest you acquaint yourself with an excellent study conducted by the OECD in 2008.  . . . This paper should be persuasive that strengthening IP rights should lead to increased foreign investment and tech transfer in countries that don’t have significant domestic IP generating capacity –yet. But even countries that don’t feel they have a domestic IP generating industry have something to gain from strong IP protection.</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835BD1B-7AD5-4E67-823C-6744BA0026BA}" type="slidenum">
              <a:rPr lang="en-US" altLang="en-US" smtClean="0"/>
              <a:pPr eaLnBrk="1" hangingPunct="1"/>
              <a:t>8</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647EBE-4943-45EA-80FF-E222E2AC5308}" type="datetimeFigureOut">
              <a:rPr lang="en-US" smtClean="0"/>
              <a:t>3/7/2014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0F2FF-F092-4E46-A0BA-8646CBF4BB33}" type="slidenum">
              <a:rPr lang="en-US" smtClean="0"/>
              <a:t>‹#›</a:t>
            </a:fld>
            <a:endParaRPr lang="en-US"/>
          </a:p>
        </p:txBody>
      </p:sp>
    </p:spTree>
    <p:extLst>
      <p:ext uri="{BB962C8B-B14F-4D97-AF65-F5344CB8AC3E}">
        <p14:creationId xmlns:p14="http://schemas.microsoft.com/office/powerpoint/2010/main" val="2070173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647EBE-4943-45EA-80FF-E222E2AC5308}" type="datetimeFigureOut">
              <a:rPr lang="en-US" smtClean="0"/>
              <a:t>3/7/2014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0F2FF-F092-4E46-A0BA-8646CBF4BB33}" type="slidenum">
              <a:rPr lang="en-US" smtClean="0"/>
              <a:t>‹#›</a:t>
            </a:fld>
            <a:endParaRPr lang="en-US"/>
          </a:p>
        </p:txBody>
      </p:sp>
    </p:spTree>
    <p:extLst>
      <p:ext uri="{BB962C8B-B14F-4D97-AF65-F5344CB8AC3E}">
        <p14:creationId xmlns:p14="http://schemas.microsoft.com/office/powerpoint/2010/main" val="1894888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647EBE-4943-45EA-80FF-E222E2AC5308}" type="datetimeFigureOut">
              <a:rPr lang="en-US" smtClean="0"/>
              <a:t>3/7/2014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0F2FF-F092-4E46-A0BA-8646CBF4BB33}" type="slidenum">
              <a:rPr lang="en-US" smtClean="0"/>
              <a:t>‹#›</a:t>
            </a:fld>
            <a:endParaRPr lang="en-US"/>
          </a:p>
        </p:txBody>
      </p:sp>
    </p:spTree>
    <p:extLst>
      <p:ext uri="{BB962C8B-B14F-4D97-AF65-F5344CB8AC3E}">
        <p14:creationId xmlns:p14="http://schemas.microsoft.com/office/powerpoint/2010/main" val="913740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647EBE-4943-45EA-80FF-E222E2AC5308}" type="datetimeFigureOut">
              <a:rPr lang="en-US" smtClean="0"/>
              <a:t>3/7/2014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0F2FF-F092-4E46-A0BA-8646CBF4BB33}" type="slidenum">
              <a:rPr lang="en-US" smtClean="0"/>
              <a:t>‹#›</a:t>
            </a:fld>
            <a:endParaRPr lang="en-US"/>
          </a:p>
        </p:txBody>
      </p:sp>
    </p:spTree>
    <p:extLst>
      <p:ext uri="{BB962C8B-B14F-4D97-AF65-F5344CB8AC3E}">
        <p14:creationId xmlns:p14="http://schemas.microsoft.com/office/powerpoint/2010/main" val="737440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7EBE-4943-45EA-80FF-E222E2AC5308}" type="datetimeFigureOut">
              <a:rPr lang="en-US" smtClean="0"/>
              <a:t>3/7/2014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0F2FF-F092-4E46-A0BA-8646CBF4BB33}" type="slidenum">
              <a:rPr lang="en-US" smtClean="0"/>
              <a:t>‹#›</a:t>
            </a:fld>
            <a:endParaRPr lang="en-US"/>
          </a:p>
        </p:txBody>
      </p:sp>
    </p:spTree>
    <p:extLst>
      <p:ext uri="{BB962C8B-B14F-4D97-AF65-F5344CB8AC3E}">
        <p14:creationId xmlns:p14="http://schemas.microsoft.com/office/powerpoint/2010/main" val="2868304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647EBE-4943-45EA-80FF-E222E2AC5308}" type="datetimeFigureOut">
              <a:rPr lang="en-US" smtClean="0"/>
              <a:t>3/7/2014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0F2FF-F092-4E46-A0BA-8646CBF4BB33}" type="slidenum">
              <a:rPr lang="en-US" smtClean="0"/>
              <a:t>‹#›</a:t>
            </a:fld>
            <a:endParaRPr lang="en-US"/>
          </a:p>
        </p:txBody>
      </p:sp>
    </p:spTree>
    <p:extLst>
      <p:ext uri="{BB962C8B-B14F-4D97-AF65-F5344CB8AC3E}">
        <p14:creationId xmlns:p14="http://schemas.microsoft.com/office/powerpoint/2010/main" val="3395854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647EBE-4943-45EA-80FF-E222E2AC5308}" type="datetimeFigureOut">
              <a:rPr lang="en-US" smtClean="0"/>
              <a:t>3/7/2014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A0F2FF-F092-4E46-A0BA-8646CBF4BB33}" type="slidenum">
              <a:rPr lang="en-US" smtClean="0"/>
              <a:t>‹#›</a:t>
            </a:fld>
            <a:endParaRPr lang="en-US"/>
          </a:p>
        </p:txBody>
      </p:sp>
    </p:spTree>
    <p:extLst>
      <p:ext uri="{BB962C8B-B14F-4D97-AF65-F5344CB8AC3E}">
        <p14:creationId xmlns:p14="http://schemas.microsoft.com/office/powerpoint/2010/main" val="2357694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647EBE-4943-45EA-80FF-E222E2AC5308}" type="datetimeFigureOut">
              <a:rPr lang="en-US" smtClean="0"/>
              <a:t>3/7/2014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A0F2FF-F092-4E46-A0BA-8646CBF4BB33}" type="slidenum">
              <a:rPr lang="en-US" smtClean="0"/>
              <a:t>‹#›</a:t>
            </a:fld>
            <a:endParaRPr lang="en-US"/>
          </a:p>
        </p:txBody>
      </p:sp>
    </p:spTree>
    <p:extLst>
      <p:ext uri="{BB962C8B-B14F-4D97-AF65-F5344CB8AC3E}">
        <p14:creationId xmlns:p14="http://schemas.microsoft.com/office/powerpoint/2010/main" val="3949201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647EBE-4943-45EA-80FF-E222E2AC5308}" type="datetimeFigureOut">
              <a:rPr lang="en-US" smtClean="0"/>
              <a:t>3/7/2014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A0F2FF-F092-4E46-A0BA-8646CBF4BB33}" type="slidenum">
              <a:rPr lang="en-US" smtClean="0"/>
              <a:t>‹#›</a:t>
            </a:fld>
            <a:endParaRPr lang="en-US"/>
          </a:p>
        </p:txBody>
      </p:sp>
    </p:spTree>
    <p:extLst>
      <p:ext uri="{BB962C8B-B14F-4D97-AF65-F5344CB8AC3E}">
        <p14:creationId xmlns:p14="http://schemas.microsoft.com/office/powerpoint/2010/main" val="3814164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647EBE-4943-45EA-80FF-E222E2AC5308}" type="datetimeFigureOut">
              <a:rPr lang="en-US" smtClean="0"/>
              <a:t>3/7/2014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0F2FF-F092-4E46-A0BA-8646CBF4BB33}" type="slidenum">
              <a:rPr lang="en-US" smtClean="0"/>
              <a:t>‹#›</a:t>
            </a:fld>
            <a:endParaRPr lang="en-US"/>
          </a:p>
        </p:txBody>
      </p:sp>
    </p:spTree>
    <p:extLst>
      <p:ext uri="{BB962C8B-B14F-4D97-AF65-F5344CB8AC3E}">
        <p14:creationId xmlns:p14="http://schemas.microsoft.com/office/powerpoint/2010/main" val="4096815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647EBE-4943-45EA-80FF-E222E2AC5308}" type="datetimeFigureOut">
              <a:rPr lang="en-US" smtClean="0"/>
              <a:t>3/7/2014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0F2FF-F092-4E46-A0BA-8646CBF4BB33}" type="slidenum">
              <a:rPr lang="en-US" smtClean="0"/>
              <a:t>‹#›</a:t>
            </a:fld>
            <a:endParaRPr lang="en-US"/>
          </a:p>
        </p:txBody>
      </p:sp>
    </p:spTree>
    <p:extLst>
      <p:ext uri="{BB962C8B-B14F-4D97-AF65-F5344CB8AC3E}">
        <p14:creationId xmlns:p14="http://schemas.microsoft.com/office/powerpoint/2010/main" val="2776463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647EBE-4943-45EA-80FF-E222E2AC5308}" type="datetimeFigureOut">
              <a:rPr lang="en-US" smtClean="0"/>
              <a:t>3/7/2014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0F2FF-F092-4E46-A0BA-8646CBF4BB33}" type="slidenum">
              <a:rPr lang="en-US" smtClean="0"/>
              <a:t>‹#›</a:t>
            </a:fld>
            <a:endParaRPr lang="en-US"/>
          </a:p>
        </p:txBody>
      </p:sp>
    </p:spTree>
    <p:extLst>
      <p:ext uri="{BB962C8B-B14F-4D97-AF65-F5344CB8AC3E}">
        <p14:creationId xmlns:p14="http://schemas.microsoft.com/office/powerpoint/2010/main" val="2646183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mtClean="0"/>
              <a:t>www.ipi.org</a:t>
            </a:r>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5738" y="152400"/>
            <a:ext cx="6143625" cy="624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64082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z="3600" b="1" smtClean="0"/>
              <a:t>IPRs and Human Rights</a:t>
            </a:r>
          </a:p>
        </p:txBody>
      </p:sp>
      <p:sp>
        <p:nvSpPr>
          <p:cNvPr id="8195" name="Content Placeholder 2"/>
          <p:cNvSpPr>
            <a:spLocks noGrp="1"/>
          </p:cNvSpPr>
          <p:nvPr>
            <p:ph idx="1"/>
          </p:nvPr>
        </p:nvSpPr>
        <p:spPr/>
        <p:txBody>
          <a:bodyPr/>
          <a:lstStyle/>
          <a:p>
            <a:r>
              <a:rPr lang="en-US" altLang="en-US" smtClean="0"/>
              <a:t>Universal Declaration of Human Rights (1948)</a:t>
            </a:r>
          </a:p>
          <a:p>
            <a:pPr lvl="1"/>
            <a:r>
              <a:rPr lang="en-US" altLang="en-US" smtClean="0"/>
              <a:t>“Everyone has the right to the protection and material interests resulting from any scientific, literary or artistic production of which he is the author.” (Article 27)</a:t>
            </a:r>
          </a:p>
        </p:txBody>
      </p:sp>
      <p:sp>
        <p:nvSpPr>
          <p:cNvPr id="8196"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mtClean="0"/>
              <a:t>www.ipi.org</a:t>
            </a:r>
          </a:p>
        </p:txBody>
      </p:sp>
    </p:spTree>
    <p:extLst>
      <p:ext uri="{BB962C8B-B14F-4D97-AF65-F5344CB8AC3E}">
        <p14:creationId xmlns:p14="http://schemas.microsoft.com/office/powerpoint/2010/main" val="1659355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z="3600" b="1" smtClean="0"/>
              <a:t>IPRs and Human Rights</a:t>
            </a:r>
          </a:p>
        </p:txBody>
      </p:sp>
      <p:sp>
        <p:nvSpPr>
          <p:cNvPr id="7171" name="Content Placeholder 2"/>
          <p:cNvSpPr>
            <a:spLocks noGrp="1"/>
          </p:cNvSpPr>
          <p:nvPr>
            <p:ph idx="1"/>
          </p:nvPr>
        </p:nvSpPr>
        <p:spPr/>
        <p:txBody>
          <a:bodyPr/>
          <a:lstStyle/>
          <a:p>
            <a:r>
              <a:rPr lang="en-US" altLang="en-US" dirty="0" smtClean="0"/>
              <a:t>American Declaration of Human Rights (1948)</a:t>
            </a:r>
          </a:p>
          <a:p>
            <a:pPr lvl="1"/>
            <a:r>
              <a:rPr lang="en-US" altLang="en-US" dirty="0" smtClean="0"/>
              <a:t>“He likewise has the right to the protection of his moral and material interests as regards his inventions or any literary, scientific or artistic works of which he is the author.” (Article 13)</a:t>
            </a:r>
          </a:p>
        </p:txBody>
      </p:sp>
      <p:sp>
        <p:nvSpPr>
          <p:cNvPr id="7172"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mtClean="0"/>
              <a:t>www.ipi.org</a:t>
            </a:r>
          </a:p>
        </p:txBody>
      </p:sp>
    </p:spTree>
    <p:extLst>
      <p:ext uri="{BB962C8B-B14F-4D97-AF65-F5344CB8AC3E}">
        <p14:creationId xmlns:p14="http://schemas.microsoft.com/office/powerpoint/2010/main" val="3972387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6865219"/>
              </p:ext>
            </p:extLst>
          </p:nvPr>
        </p:nvGraphicFramePr>
        <p:xfrm>
          <a:off x="457200" y="762000"/>
          <a:ext cx="8229600" cy="52117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ext uri="{D42A27DB-BD31-4B8C-83A1-F6EECF244321}">
                <p14:modId xmlns:p14="http://schemas.microsoft.com/office/powerpoint/2010/main" val="58747033"/>
              </p:ext>
            </p:extLst>
          </p:nvPr>
        </p:nvGraphicFramePr>
        <p:xfrm>
          <a:off x="381000" y="762001"/>
          <a:ext cx="8582024" cy="57912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1981200" y="76200"/>
            <a:ext cx="5105400" cy="584775"/>
          </a:xfrm>
          <a:prstGeom prst="rect">
            <a:avLst/>
          </a:prstGeom>
          <a:noFill/>
        </p:spPr>
        <p:txBody>
          <a:bodyPr wrap="square" rtlCol="0">
            <a:spAutoFit/>
          </a:bodyPr>
          <a:lstStyle/>
          <a:p>
            <a:r>
              <a:rPr lang="en-US" sz="3200" b="1" dirty="0" smtClean="0">
                <a:solidFill>
                  <a:schemeClr val="bg1"/>
                </a:solidFill>
              </a:rPr>
              <a:t>A “Narrow Set of Industries”</a:t>
            </a:r>
            <a:endParaRPr lang="en-US" sz="3200" b="1" dirty="0">
              <a:solidFill>
                <a:schemeClr val="bg1"/>
              </a:solidFill>
            </a:endParaRPr>
          </a:p>
        </p:txBody>
      </p:sp>
    </p:spTree>
    <p:extLst>
      <p:ext uri="{BB962C8B-B14F-4D97-AF65-F5344CB8AC3E}">
        <p14:creationId xmlns:p14="http://schemas.microsoft.com/office/powerpoint/2010/main" val="2429979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81200" y="368587"/>
            <a:ext cx="5105400" cy="584775"/>
          </a:xfrm>
          <a:prstGeom prst="rect">
            <a:avLst/>
          </a:prstGeom>
          <a:noFill/>
        </p:spPr>
        <p:txBody>
          <a:bodyPr wrap="square" rtlCol="0">
            <a:spAutoFit/>
          </a:bodyPr>
          <a:lstStyle/>
          <a:p>
            <a:r>
              <a:rPr lang="en-US" sz="3200" b="1" dirty="0" smtClean="0">
                <a:solidFill>
                  <a:schemeClr val="bg1"/>
                </a:solidFill>
              </a:rPr>
              <a:t>Value of U.S. Exports, 2012</a:t>
            </a:r>
            <a:endParaRPr lang="en-US" sz="3200" b="1" dirty="0">
              <a:solidFill>
                <a:schemeClr val="bg1"/>
              </a:solidFill>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059281727"/>
              </p:ext>
            </p:extLst>
          </p:nvPr>
        </p:nvGraphicFramePr>
        <p:xfrm>
          <a:off x="1524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a:off x="3505200" y="3200400"/>
            <a:ext cx="1292341" cy="707886"/>
          </a:xfrm>
          <a:prstGeom prst="rect">
            <a:avLst/>
          </a:prstGeom>
          <a:noFill/>
        </p:spPr>
        <p:txBody>
          <a:bodyPr wrap="none" rtlCol="0">
            <a:spAutoFit/>
          </a:bodyPr>
          <a:lstStyle/>
          <a:p>
            <a:r>
              <a:rPr lang="en-US" sz="2000" b="1" dirty="0" smtClean="0">
                <a:solidFill>
                  <a:schemeClr val="bg1"/>
                </a:solidFill>
              </a:rPr>
              <a:t>57.7%</a:t>
            </a:r>
          </a:p>
          <a:p>
            <a:r>
              <a:rPr lang="en-US" sz="2000" b="1" dirty="0" smtClean="0">
                <a:solidFill>
                  <a:schemeClr val="bg1"/>
                </a:solidFill>
              </a:rPr>
              <a:t>$891.9 </a:t>
            </a:r>
            <a:r>
              <a:rPr lang="en-US" sz="2000" b="1" dirty="0" err="1" smtClean="0">
                <a:solidFill>
                  <a:schemeClr val="bg1"/>
                </a:solidFill>
              </a:rPr>
              <a:t>bil</a:t>
            </a:r>
            <a:r>
              <a:rPr lang="en-US" sz="2000" b="1" dirty="0" smtClean="0">
                <a:solidFill>
                  <a:schemeClr val="bg1"/>
                </a:solidFill>
              </a:rPr>
              <a:t>.</a:t>
            </a:r>
            <a:endParaRPr lang="en-US" sz="2000" b="1" dirty="0">
              <a:solidFill>
                <a:schemeClr val="bg1"/>
              </a:solidFill>
            </a:endParaRPr>
          </a:p>
        </p:txBody>
      </p:sp>
      <p:sp>
        <p:nvSpPr>
          <p:cNvPr id="11" name="TextBox 10"/>
          <p:cNvSpPr txBox="1"/>
          <p:nvPr/>
        </p:nvSpPr>
        <p:spPr>
          <a:xfrm>
            <a:off x="457200" y="6477000"/>
            <a:ext cx="3122714" cy="369332"/>
          </a:xfrm>
          <a:prstGeom prst="rect">
            <a:avLst/>
          </a:prstGeom>
          <a:noFill/>
        </p:spPr>
        <p:txBody>
          <a:bodyPr wrap="none" rtlCol="0">
            <a:spAutoFit/>
          </a:bodyPr>
          <a:lstStyle/>
          <a:p>
            <a:r>
              <a:rPr lang="en-US" dirty="0" smtClean="0">
                <a:solidFill>
                  <a:schemeClr val="bg1"/>
                </a:solidFill>
              </a:rPr>
              <a:t>U.S. Dept. of Commerce figures</a:t>
            </a:r>
            <a:endParaRPr lang="en-US" dirty="0">
              <a:solidFill>
                <a:schemeClr val="bg1"/>
              </a:solidFill>
            </a:endParaRPr>
          </a:p>
        </p:txBody>
      </p:sp>
    </p:spTree>
    <p:extLst>
      <p:ext uri="{BB962C8B-B14F-4D97-AF65-F5344CB8AC3E}">
        <p14:creationId xmlns:p14="http://schemas.microsoft.com/office/powerpoint/2010/main" val="2337152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a:bodyPr>
          <a:lstStyle/>
          <a:p>
            <a:r>
              <a:rPr lang="en-US" altLang="en-US" sz="2800" b="1" dirty="0" smtClean="0"/>
              <a:t>Of COURSE Protecting IP Is In Our Self Interest!</a:t>
            </a:r>
          </a:p>
        </p:txBody>
      </p:sp>
      <p:sp>
        <p:nvSpPr>
          <p:cNvPr id="15363" name="Content Placeholder 2"/>
          <p:cNvSpPr>
            <a:spLocks noGrp="1"/>
          </p:cNvSpPr>
          <p:nvPr>
            <p:ph idx="1"/>
          </p:nvPr>
        </p:nvSpPr>
        <p:spPr>
          <a:xfrm>
            <a:off x="228600" y="1600200"/>
            <a:ext cx="8686800" cy="4525963"/>
          </a:xfrm>
        </p:spPr>
        <p:txBody>
          <a:bodyPr>
            <a:normAutofit fontScale="92500" lnSpcReduction="10000"/>
          </a:bodyPr>
          <a:lstStyle/>
          <a:p>
            <a:r>
              <a:rPr lang="en-US" altLang="en-US" sz="2000" dirty="0" smtClean="0"/>
              <a:t>Department of Commerce, “Intellectual Property and the U.S. Economy: Industries in Focus” (April 2012, based on 2010 data)</a:t>
            </a:r>
          </a:p>
          <a:p>
            <a:pPr lvl="1"/>
            <a:r>
              <a:rPr lang="en-US" altLang="en-US" sz="1700" dirty="0" smtClean="0"/>
              <a:t>Entire U.S. economy relies on some form of IP</a:t>
            </a:r>
          </a:p>
          <a:p>
            <a:pPr lvl="1"/>
            <a:r>
              <a:rPr lang="en-US" altLang="en-US" sz="1700" dirty="0" smtClean="0"/>
              <a:t>75 IP-intensive industries directly account for 27.1 million jobs, or 18.8% of all employment</a:t>
            </a:r>
          </a:p>
          <a:p>
            <a:pPr lvl="1"/>
            <a:r>
              <a:rPr lang="en-US" altLang="en-US" sz="1700" dirty="0"/>
              <a:t>IP-intensive industries indirectly support 12.9 million additional supply chain </a:t>
            </a:r>
            <a:r>
              <a:rPr lang="en-US" altLang="en-US" sz="1700" dirty="0" smtClean="0"/>
              <a:t>jobs</a:t>
            </a:r>
          </a:p>
          <a:p>
            <a:pPr lvl="1"/>
            <a:r>
              <a:rPr lang="en-US" altLang="en-US" sz="1700" dirty="0" smtClean="0"/>
              <a:t>IP-intensive direct employment &amp; supply chain = </a:t>
            </a:r>
            <a:r>
              <a:rPr lang="en-US" altLang="en-US" sz="1700" b="1" dirty="0" smtClean="0">
                <a:solidFill>
                  <a:srgbClr val="FF0000"/>
                </a:solidFill>
              </a:rPr>
              <a:t>40 million jobs or 27.7% of total employment</a:t>
            </a:r>
          </a:p>
          <a:p>
            <a:pPr lvl="1"/>
            <a:r>
              <a:rPr lang="en-US" altLang="en-US" sz="1700" dirty="0" smtClean="0"/>
              <a:t>IP-intensive industries accounted for $5.06 trillion in value added, or </a:t>
            </a:r>
            <a:r>
              <a:rPr lang="en-US" altLang="en-US" sz="1700" b="1" dirty="0" smtClean="0">
                <a:solidFill>
                  <a:srgbClr val="FF0000"/>
                </a:solidFill>
              </a:rPr>
              <a:t>34.8% of US GDP</a:t>
            </a:r>
          </a:p>
          <a:p>
            <a:pPr lvl="1"/>
            <a:r>
              <a:rPr lang="en-US" altLang="en-US" sz="1700" dirty="0" smtClean="0"/>
              <a:t>IP-intensive industries accounted for 60.7 percent of total U.S. merchandise exports.</a:t>
            </a:r>
          </a:p>
          <a:p>
            <a:r>
              <a:rPr lang="en-US" altLang="en-US" sz="2000" dirty="0" smtClean="0"/>
              <a:t>NDP Analytics, “The Economic Benefits of Intellectual Property Rights in the Trans-Pacific Partnership” (December 2013)</a:t>
            </a:r>
          </a:p>
          <a:p>
            <a:pPr lvl="1"/>
            <a:r>
              <a:rPr lang="en-US" altLang="en-US" sz="1700" dirty="0" smtClean="0"/>
              <a:t>Existing FTAs have boosted IP-intensive exports by 10.9 percent</a:t>
            </a:r>
          </a:p>
          <a:p>
            <a:pPr lvl="1"/>
            <a:r>
              <a:rPr lang="en-US" altLang="en-US" sz="1700" dirty="0" smtClean="0"/>
              <a:t>Estimates TPP will increase manufacturing exports by $26 billion and create as many as 48,000 additional jobs, 2/3rds  of which would be in IP-intensive industries</a:t>
            </a:r>
          </a:p>
          <a:p>
            <a:pPr lvl="1"/>
            <a:r>
              <a:rPr lang="en-US" altLang="en-US" sz="1700" dirty="0" smtClean="0"/>
              <a:t>Estimates partner countries could see as much as $27 billion in additional sales and 68,240 new jobs.</a:t>
            </a:r>
          </a:p>
        </p:txBody>
      </p:sp>
      <p:sp>
        <p:nvSpPr>
          <p:cNvPr id="15364"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mtClean="0"/>
              <a:t>www.ipi.org</a:t>
            </a:r>
          </a:p>
        </p:txBody>
      </p:sp>
    </p:spTree>
    <p:extLst>
      <p:ext uri="{BB962C8B-B14F-4D97-AF65-F5344CB8AC3E}">
        <p14:creationId xmlns:p14="http://schemas.microsoft.com/office/powerpoint/2010/main" val="4963040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639762"/>
          </a:xfrm>
        </p:spPr>
        <p:txBody>
          <a:bodyPr>
            <a:normAutofit fontScale="90000"/>
          </a:bodyPr>
          <a:lstStyle/>
          <a:p>
            <a:r>
              <a:rPr lang="en-US" altLang="en-US" sz="3200" b="1" dirty="0" smtClean="0"/>
              <a:t>Stronger IPRs = Increased Foreign Direct Investment &amp; Tech Transfer</a:t>
            </a:r>
          </a:p>
        </p:txBody>
      </p:sp>
      <p:sp>
        <p:nvSpPr>
          <p:cNvPr id="15363" name="Content Placeholder 2"/>
          <p:cNvSpPr>
            <a:spLocks noGrp="1"/>
          </p:cNvSpPr>
          <p:nvPr>
            <p:ph idx="1"/>
          </p:nvPr>
        </p:nvSpPr>
        <p:spPr>
          <a:xfrm>
            <a:off x="457200" y="990600"/>
            <a:ext cx="8229600" cy="5410200"/>
          </a:xfrm>
        </p:spPr>
        <p:txBody>
          <a:bodyPr>
            <a:normAutofit/>
          </a:bodyPr>
          <a:lstStyle/>
          <a:p>
            <a:r>
              <a:rPr lang="en-US" altLang="en-US" sz="2000" dirty="0"/>
              <a:t>OECD Trade Policy Working Paper No. 104, “Policy Complements to the Strengthening of IPRs in Developing Countries” (</a:t>
            </a:r>
            <a:r>
              <a:rPr lang="en-US" altLang="en-US" sz="2000" dirty="0" err="1"/>
              <a:t>Gaurav</a:t>
            </a:r>
            <a:r>
              <a:rPr lang="en-US" altLang="en-US" sz="2000" dirty="0"/>
              <a:t> </a:t>
            </a:r>
            <a:r>
              <a:rPr lang="en-US" altLang="en-US" sz="2000" dirty="0" err="1"/>
              <a:t>Tiwari</a:t>
            </a:r>
            <a:r>
              <a:rPr lang="en-US" altLang="en-US" sz="2000" dirty="0"/>
              <a:t>, 2012)</a:t>
            </a:r>
          </a:p>
          <a:p>
            <a:pPr lvl="1"/>
            <a:r>
              <a:rPr lang="en-US" altLang="en-US" sz="1800" dirty="0"/>
              <a:t>A 1 percent change in the strength of a country’s IP protection framework is associated with a 2.8 percent increase in FDI inflows and a 0.7 percent increase in domestic R&amp;D</a:t>
            </a:r>
            <a:r>
              <a:rPr lang="en-US" altLang="en-US" sz="1800" dirty="0" smtClean="0"/>
              <a:t>.</a:t>
            </a:r>
            <a:endParaRPr lang="en-US" altLang="en-US" sz="2000" dirty="0" smtClean="0"/>
          </a:p>
          <a:p>
            <a:r>
              <a:rPr lang="en-US" altLang="en-US" sz="2000" dirty="0" smtClean="0"/>
              <a:t>OECD Trade Policy Working Paper No. 62, “Technology Transfer and the Economic Implications of the Strengthening of Intellectual Property Rights in Developing Countries” (Walter Park &amp; Douglas </a:t>
            </a:r>
            <a:r>
              <a:rPr lang="en-US" altLang="en-US" sz="2000" dirty="0" err="1" smtClean="0"/>
              <a:t>Lippoldt</a:t>
            </a:r>
            <a:r>
              <a:rPr lang="en-US" altLang="en-US" sz="2000" dirty="0" smtClean="0"/>
              <a:t>, 2008)</a:t>
            </a:r>
          </a:p>
          <a:p>
            <a:pPr lvl="1"/>
            <a:r>
              <a:rPr lang="en-US" altLang="en-US" sz="1800" dirty="0" smtClean="0"/>
              <a:t>“Intellectual property rights are a significant determinant of U.S. outward FDI” (foreign direct investment).</a:t>
            </a:r>
          </a:p>
          <a:p>
            <a:pPr lvl="1"/>
            <a:r>
              <a:rPr lang="en-US" altLang="en-US" sz="1800" dirty="0" smtClean="0"/>
              <a:t>The results have established a positive association between patent rights and technology transfer, controlling for other variables, and that this association is not qualitatively different across different income groups of countries.”</a:t>
            </a:r>
          </a:p>
          <a:p>
            <a:pPr lvl="1"/>
            <a:r>
              <a:rPr lang="en-US" altLang="en-US" sz="1800" dirty="0" smtClean="0"/>
              <a:t>“Thus stronger patent rights in developing countries have the potential not only to attract technology transfer but also encourage foreigners to transfer </a:t>
            </a:r>
            <a:r>
              <a:rPr lang="en-US" altLang="en-US" sz="1800" i="1" dirty="0" smtClean="0"/>
              <a:t>new</a:t>
            </a:r>
            <a:r>
              <a:rPr lang="en-US" altLang="en-US" sz="1800" dirty="0" smtClean="0"/>
              <a:t> technologies.”</a:t>
            </a:r>
          </a:p>
        </p:txBody>
      </p:sp>
      <p:sp>
        <p:nvSpPr>
          <p:cNvPr id="15364"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mtClean="0"/>
              <a:t>www.ipi.org</a:t>
            </a:r>
          </a:p>
        </p:txBody>
      </p:sp>
    </p:spTree>
    <p:extLst>
      <p:ext uri="{BB962C8B-B14F-4D97-AF65-F5344CB8AC3E}">
        <p14:creationId xmlns:p14="http://schemas.microsoft.com/office/powerpoint/2010/main" val="10436960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z="3200" b="1" dirty="0" smtClean="0"/>
              <a:t>TRIPS Agreement Has Benefitted Signatories</a:t>
            </a:r>
          </a:p>
        </p:txBody>
      </p:sp>
      <p:sp>
        <p:nvSpPr>
          <p:cNvPr id="15363" name="Content Placeholder 2"/>
          <p:cNvSpPr>
            <a:spLocks noGrp="1"/>
          </p:cNvSpPr>
          <p:nvPr>
            <p:ph idx="1"/>
          </p:nvPr>
        </p:nvSpPr>
        <p:spPr/>
        <p:txBody>
          <a:bodyPr/>
          <a:lstStyle/>
          <a:p>
            <a:r>
              <a:rPr lang="en-US" altLang="en-US" sz="2000" dirty="0" smtClean="0"/>
              <a:t>“TRIPS at 20: Patenting, Public Health, and an Agreement That’s Working” (Edward </a:t>
            </a:r>
            <a:r>
              <a:rPr lang="en-US" altLang="en-US" sz="2000" dirty="0" err="1" smtClean="0"/>
              <a:t>Gresser</a:t>
            </a:r>
            <a:r>
              <a:rPr lang="en-US" altLang="en-US" sz="2000" dirty="0" smtClean="0"/>
              <a:t>, </a:t>
            </a:r>
            <a:r>
              <a:rPr lang="en-US" altLang="en-US" sz="2000" dirty="0" err="1" smtClean="0"/>
              <a:t>ProgressiveEconomy</a:t>
            </a:r>
            <a:r>
              <a:rPr lang="en-US" altLang="en-US" sz="2000" dirty="0" smtClean="0"/>
              <a:t>, 2013)</a:t>
            </a:r>
          </a:p>
          <a:p>
            <a:pPr lvl="1"/>
            <a:r>
              <a:rPr lang="en-US" altLang="en-US" sz="1800" dirty="0" smtClean="0"/>
              <a:t>Post-TRIPS analysis</a:t>
            </a:r>
          </a:p>
          <a:p>
            <a:pPr lvl="1"/>
            <a:r>
              <a:rPr lang="en-US" altLang="en-US" sz="1800" dirty="0" smtClean="0"/>
              <a:t>Research spending has grown relative to GDP.</a:t>
            </a:r>
          </a:p>
          <a:p>
            <a:pPr lvl="2"/>
            <a:r>
              <a:rPr lang="en-US" altLang="en-US" sz="1600" dirty="0" smtClean="0"/>
              <a:t>OECD says R&amp;D pre-TRIPS averaged 2.1 percent of GDP</a:t>
            </a:r>
          </a:p>
          <a:p>
            <a:pPr lvl="2"/>
            <a:r>
              <a:rPr lang="en-US" altLang="en-US" sz="1600" dirty="0" smtClean="0"/>
              <a:t>Post-TRIPS, averaged 2.4 percent of GDP</a:t>
            </a:r>
          </a:p>
          <a:p>
            <a:pPr lvl="2"/>
            <a:r>
              <a:rPr lang="en-US" altLang="en-US" sz="1600" dirty="0" smtClean="0"/>
              <a:t>Means an additional $200 billion committed to R&amp;D—equal to combined spending of Germany and Japan</a:t>
            </a:r>
          </a:p>
          <a:p>
            <a:pPr lvl="1"/>
            <a:r>
              <a:rPr lang="en-US" altLang="en-US" sz="1800" dirty="0" smtClean="0"/>
              <a:t>Pre-TRIPS there was no significant African movie industry. Post-TRIPS, in 2013, “</a:t>
            </a:r>
            <a:r>
              <a:rPr lang="en-US" altLang="en-US" sz="1800" dirty="0" err="1" smtClean="0"/>
              <a:t>Nollywood</a:t>
            </a:r>
            <a:r>
              <a:rPr lang="en-US" altLang="en-US" sz="1800" dirty="0" smtClean="0"/>
              <a:t>” produced as many films as India or America.</a:t>
            </a:r>
          </a:p>
          <a:p>
            <a:pPr lvl="1"/>
            <a:r>
              <a:rPr lang="en-US" altLang="en-US" sz="1800" dirty="0" smtClean="0"/>
              <a:t>More, not fewer, medicines for developing countries. (IMS Health)</a:t>
            </a:r>
          </a:p>
          <a:p>
            <a:pPr lvl="2"/>
            <a:r>
              <a:rPr lang="en-US" altLang="en-US" sz="1600" dirty="0" smtClean="0"/>
              <a:t>In 1990, developed countries accounted for 89 percent of spending on medicines</a:t>
            </a:r>
          </a:p>
          <a:p>
            <a:pPr lvl="2"/>
            <a:r>
              <a:rPr lang="en-US" altLang="en-US" sz="1600" dirty="0" smtClean="0"/>
              <a:t>In 2005, developed countries accounted for 82 percent of spending on medicines</a:t>
            </a:r>
          </a:p>
          <a:p>
            <a:pPr lvl="2"/>
            <a:r>
              <a:rPr lang="en-US" altLang="en-US" sz="1600" dirty="0" smtClean="0"/>
              <a:t>In 2011, developed countries accounted for 72 percent of spending on medicines</a:t>
            </a:r>
          </a:p>
        </p:txBody>
      </p:sp>
      <p:sp>
        <p:nvSpPr>
          <p:cNvPr id="15364"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mtClean="0"/>
              <a:t>www.ipi.org</a:t>
            </a:r>
          </a:p>
        </p:txBody>
      </p:sp>
    </p:spTree>
    <p:extLst>
      <p:ext uri="{BB962C8B-B14F-4D97-AF65-F5344CB8AC3E}">
        <p14:creationId xmlns:p14="http://schemas.microsoft.com/office/powerpoint/2010/main" val="19622209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1282</TotalTime>
  <Words>966</Words>
  <Application>Microsoft Office PowerPoint</Application>
  <PresentationFormat>On-screen Show (4:3)</PresentationFormat>
  <Paragraphs>85</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IPRs and Human Rights</vt:lpstr>
      <vt:lpstr>IPRs and Human Rights</vt:lpstr>
      <vt:lpstr>PowerPoint Presentation</vt:lpstr>
      <vt:lpstr>PowerPoint Presentation</vt:lpstr>
      <vt:lpstr>Of COURSE Protecting IP Is In Our Self Interest!</vt:lpstr>
      <vt:lpstr>Stronger IPRs = Increased Foreign Direct Investment &amp; Tech Transfer</vt:lpstr>
      <vt:lpstr>TRIPS Agreement Has Benefitted Signatories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Giovanetti</dc:creator>
  <cp:lastModifiedBy>Betty Medlock</cp:lastModifiedBy>
  <cp:revision>22</cp:revision>
  <dcterms:created xsi:type="dcterms:W3CDTF">2013-01-15T17:20:10Z</dcterms:created>
  <dcterms:modified xsi:type="dcterms:W3CDTF">2014-03-07T15:51:14Z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