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theme/themeOverride1.xml" ContentType="application/vnd.openxmlformats-officedocument.themeOverride+xml"/>
  <Override PartName="/ppt/drawings/drawing3.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6" r:id="rId2"/>
    <p:sldId id="258" r:id="rId3"/>
    <p:sldId id="265" r:id="rId4"/>
    <p:sldId id="259" r:id="rId5"/>
    <p:sldId id="26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5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2634" y="-8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Thatcher\Public\External%20Affairs\2014%20External%20Affairs\Cato%20IP%20and%20the%20TPP\Cato.xlsx" TargetMode="Externa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Thatcher\Public\External%20Affairs\2014%20External%20Affairs\Cato%20IP%20and%20the%20TPP\IP%20Intensive%20Export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078728006221444"/>
          <c:y val="4.6270906792960462E-2"/>
          <c:w val="0.83479260982326198"/>
          <c:h val="0.79450041863046694"/>
        </c:manualLayout>
      </c:layout>
      <c:barChart>
        <c:barDir val="col"/>
        <c:grouping val="stacked"/>
        <c:varyColors val="0"/>
        <c:ser>
          <c:idx val="0"/>
          <c:order val="0"/>
          <c:invertIfNegative val="0"/>
          <c:dLbls>
            <c:dLbl>
              <c:idx val="0"/>
              <c:layout>
                <c:manualLayout>
                  <c:x val="4.7273865072421505E-2"/>
                  <c:y val="-0.19081684936443361"/>
                </c:manualLayout>
              </c:layout>
              <c:dLblPos val="ctr"/>
              <c:showLegendKey val="0"/>
              <c:showVal val="1"/>
              <c:showCatName val="0"/>
              <c:showSerName val="0"/>
              <c:showPercent val="0"/>
              <c:showBubbleSize val="0"/>
            </c:dLbl>
            <c:dLbl>
              <c:idx val="1"/>
              <c:layout>
                <c:manualLayout>
                  <c:x val="0"/>
                  <c:y val="-0.2675206728191234"/>
                </c:manualLayout>
              </c:layout>
              <c:dLblPos val="ctr"/>
              <c:showLegendKey val="0"/>
              <c:showVal val="1"/>
              <c:showCatName val="0"/>
              <c:showSerName val="0"/>
              <c:showPercent val="0"/>
              <c:showBubbleSize val="0"/>
            </c:dLbl>
            <c:dLbl>
              <c:idx val="2"/>
              <c:layout>
                <c:manualLayout>
                  <c:x val="0"/>
                  <c:y val="-0.19321197753506619"/>
                </c:manualLayout>
              </c:layout>
              <c:dLblPos val="ctr"/>
              <c:showLegendKey val="0"/>
              <c:showVal val="1"/>
              <c:showCatName val="0"/>
              <c:showSerName val="0"/>
              <c:showPercent val="0"/>
              <c:showBubbleSize val="0"/>
            </c:dLbl>
            <c:dLbl>
              <c:idx val="3"/>
              <c:layout>
                <c:manualLayout>
                  <c:x val="5.2399067125413898E-17"/>
                  <c:y val="-0.14341809424359589"/>
                </c:manualLayout>
              </c:layout>
              <c:dLblPos val="ctr"/>
              <c:showLegendKey val="0"/>
              <c:showVal val="1"/>
              <c:showCatName val="0"/>
              <c:showSerName val="0"/>
              <c:showPercent val="0"/>
              <c:showBubbleSize val="0"/>
            </c:dLbl>
            <c:dLbl>
              <c:idx val="4"/>
              <c:layout>
                <c:manualLayout>
                  <c:x val="0"/>
                  <c:y val="-0.12813309626619254"/>
                </c:manualLayout>
              </c:layout>
              <c:dLblPos val="ctr"/>
              <c:showLegendKey val="0"/>
              <c:showVal val="1"/>
              <c:showCatName val="0"/>
              <c:showSerName val="0"/>
              <c:showPercent val="0"/>
              <c:showBubbleSize val="0"/>
            </c:dLbl>
            <c:dLbl>
              <c:idx val="5"/>
              <c:layout>
                <c:manualLayout>
                  <c:x val="0"/>
                  <c:y val="-0.10547944947741747"/>
                </c:manualLayout>
              </c:layout>
              <c:dLblPos val="ctr"/>
              <c:showLegendKey val="0"/>
              <c:showVal val="1"/>
              <c:showCatName val="0"/>
              <c:showSerName val="0"/>
              <c:showPercent val="0"/>
              <c:showBubbleSize val="0"/>
            </c:dLbl>
            <c:dLbl>
              <c:idx val="6"/>
              <c:layout>
                <c:manualLayout>
                  <c:x val="0"/>
                  <c:y val="-2.6902604916320943E-2"/>
                </c:manualLayout>
              </c:layout>
              <c:dLblPos val="ctr"/>
              <c:showLegendKey val="0"/>
              <c:showVal val="1"/>
              <c:showCatName val="0"/>
              <c:showSerName val="0"/>
              <c:showPercent val="0"/>
              <c:showBubbleSize val="0"/>
            </c:dLbl>
            <c:dLbl>
              <c:idx val="7"/>
              <c:layout>
                <c:manualLayout>
                  <c:x val="0"/>
                  <c:y val="-3.6697617098937901E-2"/>
                </c:manualLayout>
              </c:layout>
              <c:dLblPos val="ctr"/>
              <c:showLegendKey val="0"/>
              <c:showVal val="1"/>
              <c:showCatName val="0"/>
              <c:showSerName val="0"/>
              <c:showPercent val="0"/>
              <c:showBubbleSize val="0"/>
            </c:dLbl>
            <c:numFmt formatCode="&quot;$&quot;#,##0.0" sourceLinked="0"/>
            <c:txPr>
              <a:bodyPr/>
              <a:lstStyle/>
              <a:p>
                <a:pPr>
                  <a:defRPr sz="1200" b="0" i="0" baseline="0"/>
                </a:pPr>
                <a:endParaRPr lang="en-US"/>
              </a:p>
            </c:txPr>
            <c:dLblPos val="inEnd"/>
            <c:showLegendKey val="0"/>
            <c:showVal val="1"/>
            <c:showCatName val="0"/>
            <c:showSerName val="0"/>
            <c:showPercent val="0"/>
            <c:showBubbleSize val="0"/>
            <c:showLeaderLines val="0"/>
          </c:dLbls>
          <c:cat>
            <c:strRef>
              <c:f>Exports!$A$2:$A$9</c:f>
              <c:strCache>
                <c:ptCount val="8"/>
                <c:pt idx="0">
                  <c:v>Copyright &amp; Pharma</c:v>
                </c:pt>
                <c:pt idx="1">
                  <c:v>Chemicals less Pharma</c:v>
                </c:pt>
                <c:pt idx="2">
                  <c:v>Aerospace</c:v>
                </c:pt>
                <c:pt idx="3">
                  <c:v>Agriculture</c:v>
                </c:pt>
                <c:pt idx="4">
                  <c:v>Food</c:v>
                </c:pt>
                <c:pt idx="5">
                  <c:v>(Pharma)</c:v>
                </c:pt>
                <c:pt idx="6">
                  <c:v>Beverages &amp; Tobacco</c:v>
                </c:pt>
                <c:pt idx="7">
                  <c:v>Textiles</c:v>
                </c:pt>
              </c:strCache>
            </c:strRef>
          </c:cat>
          <c:val>
            <c:numRef>
              <c:f>Exports!$B$2:$B$9</c:f>
              <c:numCache>
                <c:formatCode>"$"#,##0</c:formatCode>
                <c:ptCount val="8"/>
                <c:pt idx="0">
                  <c:v>142</c:v>
                </c:pt>
                <c:pt idx="1">
                  <c:v>146.69999999999999</c:v>
                </c:pt>
                <c:pt idx="2">
                  <c:v>105.8</c:v>
                </c:pt>
                <c:pt idx="3">
                  <c:v>71.099999999999994</c:v>
                </c:pt>
                <c:pt idx="4">
                  <c:v>64.7</c:v>
                </c:pt>
                <c:pt idx="5">
                  <c:v>50.9</c:v>
                </c:pt>
                <c:pt idx="6">
                  <c:v>7.4</c:v>
                </c:pt>
                <c:pt idx="7">
                  <c:v>9</c:v>
                </c:pt>
              </c:numCache>
            </c:numRef>
          </c:val>
        </c:ser>
        <c:ser>
          <c:idx val="1"/>
          <c:order val="1"/>
          <c:invertIfNegative val="0"/>
          <c:dLbls>
            <c:dLbl>
              <c:idx val="0"/>
              <c:layout>
                <c:manualLayout>
                  <c:x val="0"/>
                  <c:y val="-0.1245953395610495"/>
                </c:manualLayout>
              </c:layout>
              <c:dLblPos val="ctr"/>
              <c:showLegendKey val="0"/>
              <c:showVal val="1"/>
              <c:showCatName val="0"/>
              <c:showSerName val="0"/>
              <c:showPercent val="0"/>
              <c:showBubbleSize val="0"/>
            </c:dLbl>
            <c:dLbl>
              <c:idx val="1"/>
              <c:delete val="1"/>
            </c:dLbl>
            <c:dLbl>
              <c:idx val="2"/>
              <c:delete val="1"/>
            </c:dLbl>
            <c:dLbl>
              <c:idx val="3"/>
              <c:delete val="1"/>
            </c:dLbl>
            <c:dLbl>
              <c:idx val="4"/>
              <c:delete val="1"/>
            </c:dLbl>
            <c:dLbl>
              <c:idx val="5"/>
              <c:delete val="1"/>
            </c:dLbl>
            <c:dLbl>
              <c:idx val="6"/>
              <c:delete val="1"/>
            </c:dLbl>
            <c:dLbl>
              <c:idx val="7"/>
              <c:delete val="1"/>
            </c:dLbl>
            <c:numFmt formatCode="&quot;$&quot;#,##0.0" sourceLinked="0"/>
            <c:txPr>
              <a:bodyPr/>
              <a:lstStyle/>
              <a:p>
                <a:pPr>
                  <a:defRPr sz="1200" b="0" i="0" baseline="0"/>
                </a:pPr>
                <a:endParaRPr lang="en-US"/>
              </a:p>
            </c:txPr>
            <c:dLblPos val="inEnd"/>
            <c:showLegendKey val="0"/>
            <c:showVal val="1"/>
            <c:showCatName val="0"/>
            <c:showSerName val="0"/>
            <c:showPercent val="0"/>
            <c:showBubbleSize val="0"/>
            <c:showLeaderLines val="0"/>
          </c:dLbls>
          <c:cat>
            <c:strRef>
              <c:f>Exports!$A$2:$A$9</c:f>
              <c:strCache>
                <c:ptCount val="8"/>
                <c:pt idx="0">
                  <c:v>Copyright &amp; Pharma</c:v>
                </c:pt>
                <c:pt idx="1">
                  <c:v>Chemicals less Pharma</c:v>
                </c:pt>
                <c:pt idx="2">
                  <c:v>Aerospace</c:v>
                </c:pt>
                <c:pt idx="3">
                  <c:v>Agriculture</c:v>
                </c:pt>
                <c:pt idx="4">
                  <c:v>Food</c:v>
                </c:pt>
                <c:pt idx="5">
                  <c:v>(Pharma)</c:v>
                </c:pt>
                <c:pt idx="6">
                  <c:v>Beverages &amp; Tobacco</c:v>
                </c:pt>
                <c:pt idx="7">
                  <c:v>Textiles</c:v>
                </c:pt>
              </c:strCache>
            </c:strRef>
          </c:cat>
          <c:val>
            <c:numRef>
              <c:f>Exports!$C$2:$C$9</c:f>
              <c:numCache>
                <c:formatCode>"$"#,##0</c:formatCode>
                <c:ptCount val="8"/>
                <c:pt idx="0">
                  <c:v>50.9</c:v>
                </c:pt>
                <c:pt idx="1">
                  <c:v>0</c:v>
                </c:pt>
                <c:pt idx="2">
                  <c:v>0</c:v>
                </c:pt>
                <c:pt idx="3">
                  <c:v>0</c:v>
                </c:pt>
                <c:pt idx="4">
                  <c:v>0</c:v>
                </c:pt>
                <c:pt idx="5">
                  <c:v>0</c:v>
                </c:pt>
                <c:pt idx="6">
                  <c:v>0</c:v>
                </c:pt>
                <c:pt idx="7">
                  <c:v>0</c:v>
                </c:pt>
              </c:numCache>
            </c:numRef>
          </c:val>
        </c:ser>
        <c:dLbls>
          <c:showLegendKey val="0"/>
          <c:showVal val="0"/>
          <c:showCatName val="0"/>
          <c:showSerName val="0"/>
          <c:showPercent val="0"/>
          <c:showBubbleSize val="0"/>
        </c:dLbls>
        <c:gapWidth val="150"/>
        <c:overlap val="100"/>
        <c:axId val="90686976"/>
        <c:axId val="90688512"/>
      </c:barChart>
      <c:catAx>
        <c:axId val="90686976"/>
        <c:scaling>
          <c:orientation val="minMax"/>
        </c:scaling>
        <c:delete val="0"/>
        <c:axPos val="b"/>
        <c:majorTickMark val="out"/>
        <c:minorTickMark val="none"/>
        <c:tickLblPos val="nextTo"/>
        <c:txPr>
          <a:bodyPr rot="0"/>
          <a:lstStyle/>
          <a:p>
            <a:pPr>
              <a:defRPr sz="1100" b="0" i="0" baseline="0"/>
            </a:pPr>
            <a:endParaRPr lang="en-US"/>
          </a:p>
        </c:txPr>
        <c:crossAx val="90688512"/>
        <c:crosses val="autoZero"/>
        <c:auto val="1"/>
        <c:lblAlgn val="ctr"/>
        <c:lblOffset val="100"/>
        <c:noMultiLvlLbl val="0"/>
      </c:catAx>
      <c:valAx>
        <c:axId val="90688512"/>
        <c:scaling>
          <c:orientation val="minMax"/>
        </c:scaling>
        <c:delete val="0"/>
        <c:axPos val="l"/>
        <c:majorGridlines/>
        <c:title>
          <c:tx>
            <c:rich>
              <a:bodyPr rot="-5400000" vert="horz"/>
              <a:lstStyle/>
              <a:p>
                <a:pPr>
                  <a:defRPr sz="1100" b="0" i="0" baseline="0"/>
                </a:pPr>
                <a:r>
                  <a:rPr lang="en-US" sz="1100" b="0" i="0" baseline="0"/>
                  <a:t>$billion</a:t>
                </a:r>
              </a:p>
            </c:rich>
          </c:tx>
          <c:layout/>
          <c:overlay val="0"/>
        </c:title>
        <c:numFmt formatCode="&quot;$&quot;#,##0" sourceLinked="1"/>
        <c:majorTickMark val="out"/>
        <c:minorTickMark val="none"/>
        <c:tickLblPos val="nextTo"/>
        <c:crossAx val="90686976"/>
        <c:crosses val="autoZero"/>
        <c:crossBetween val="between"/>
      </c:valAx>
      <c:spPr>
        <a:solidFill>
          <a:srgbClr val="FFFFCC"/>
        </a:solidFill>
      </c:spPr>
    </c:plotArea>
    <c:plotVisOnly val="1"/>
    <c:dispBlanksAs val="gap"/>
    <c:showDLblsOverMax val="0"/>
  </c:chart>
  <c:spPr>
    <a:solidFill>
      <a:schemeClr val="accent1">
        <a:lumMod val="40000"/>
        <a:lumOff val="60000"/>
      </a:schemeClr>
    </a:solidFill>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615761041289892"/>
          <c:y val="4.8814193924684154E-2"/>
          <c:w val="0.83479260982326198"/>
          <c:h val="0.79450041863046694"/>
        </c:manualLayout>
      </c:layout>
      <c:barChart>
        <c:barDir val="col"/>
        <c:grouping val="stacked"/>
        <c:varyColors val="0"/>
        <c:ser>
          <c:idx val="0"/>
          <c:order val="0"/>
          <c:invertIfNegative val="0"/>
          <c:dLbls>
            <c:dLbl>
              <c:idx val="0"/>
              <c:layout>
                <c:manualLayout>
                  <c:x val="4.5730623223774886E-2"/>
                  <c:y val="-0.20484708228675716"/>
                </c:manualLayout>
              </c:layout>
              <c:dLblPos val="ctr"/>
              <c:showLegendKey val="0"/>
              <c:showVal val="1"/>
              <c:showCatName val="0"/>
              <c:showSerName val="0"/>
              <c:showPercent val="0"/>
              <c:showBubbleSize val="0"/>
            </c:dLbl>
            <c:dLbl>
              <c:idx val="1"/>
              <c:layout>
                <c:manualLayout>
                  <c:x val="0"/>
                  <c:y val="-0.2675206728191234"/>
                </c:manualLayout>
              </c:layout>
              <c:dLblPos val="ctr"/>
              <c:showLegendKey val="0"/>
              <c:showVal val="1"/>
              <c:showCatName val="0"/>
              <c:showSerName val="0"/>
              <c:showPercent val="0"/>
              <c:showBubbleSize val="0"/>
            </c:dLbl>
            <c:dLbl>
              <c:idx val="2"/>
              <c:layout>
                <c:manualLayout>
                  <c:x val="0"/>
                  <c:y val="-0.19321197753506619"/>
                </c:manualLayout>
              </c:layout>
              <c:dLblPos val="ctr"/>
              <c:showLegendKey val="0"/>
              <c:showVal val="1"/>
              <c:showCatName val="0"/>
              <c:showSerName val="0"/>
              <c:showPercent val="0"/>
              <c:showBubbleSize val="0"/>
            </c:dLbl>
            <c:dLbl>
              <c:idx val="3"/>
              <c:layout>
                <c:manualLayout>
                  <c:x val="5.2399067125413898E-17"/>
                  <c:y val="-0.14341809424359589"/>
                </c:manualLayout>
              </c:layout>
              <c:dLblPos val="ctr"/>
              <c:showLegendKey val="0"/>
              <c:showVal val="1"/>
              <c:showCatName val="0"/>
              <c:showSerName val="0"/>
              <c:showPercent val="0"/>
              <c:showBubbleSize val="0"/>
            </c:dLbl>
            <c:dLbl>
              <c:idx val="4"/>
              <c:layout>
                <c:manualLayout>
                  <c:x val="0"/>
                  <c:y val="-0.12813309626619254"/>
                </c:manualLayout>
              </c:layout>
              <c:dLblPos val="ctr"/>
              <c:showLegendKey val="0"/>
              <c:showVal val="1"/>
              <c:showCatName val="0"/>
              <c:showSerName val="0"/>
              <c:showPercent val="0"/>
              <c:showBubbleSize val="0"/>
            </c:dLbl>
            <c:dLbl>
              <c:idx val="5"/>
              <c:layout>
                <c:manualLayout>
                  <c:x val="0"/>
                  <c:y val="-0.10547944947741747"/>
                </c:manualLayout>
              </c:layout>
              <c:dLblPos val="ctr"/>
              <c:showLegendKey val="0"/>
              <c:showVal val="1"/>
              <c:showCatName val="0"/>
              <c:showSerName val="0"/>
              <c:showPercent val="0"/>
              <c:showBubbleSize val="0"/>
            </c:dLbl>
            <c:dLbl>
              <c:idx val="6"/>
              <c:layout>
                <c:manualLayout>
                  <c:x val="0"/>
                  <c:y val="-2.6902604916320943E-2"/>
                </c:manualLayout>
              </c:layout>
              <c:dLblPos val="ctr"/>
              <c:showLegendKey val="0"/>
              <c:showVal val="1"/>
              <c:showCatName val="0"/>
              <c:showSerName val="0"/>
              <c:showPercent val="0"/>
              <c:showBubbleSize val="0"/>
            </c:dLbl>
            <c:dLbl>
              <c:idx val="7"/>
              <c:layout>
                <c:manualLayout>
                  <c:x val="0"/>
                  <c:y val="-3.6697617098937901E-2"/>
                </c:manualLayout>
              </c:layout>
              <c:dLblPos val="ctr"/>
              <c:showLegendKey val="0"/>
              <c:showVal val="1"/>
              <c:showCatName val="0"/>
              <c:showSerName val="0"/>
              <c:showPercent val="0"/>
              <c:showBubbleSize val="0"/>
            </c:dLbl>
            <c:numFmt formatCode="&quot;$&quot;#,##0.0" sourceLinked="0"/>
            <c:txPr>
              <a:bodyPr/>
              <a:lstStyle/>
              <a:p>
                <a:pPr>
                  <a:defRPr sz="1200" b="1" i="0" baseline="0"/>
                </a:pPr>
                <a:endParaRPr lang="en-US"/>
              </a:p>
            </c:txPr>
            <c:dLblPos val="inEnd"/>
            <c:showLegendKey val="0"/>
            <c:showVal val="1"/>
            <c:showCatName val="0"/>
            <c:showSerName val="0"/>
            <c:showPercent val="0"/>
            <c:showBubbleSize val="0"/>
            <c:showLeaderLines val="0"/>
          </c:dLbls>
          <c:cat>
            <c:strRef>
              <c:f>Exports!$A$2:$A$9</c:f>
              <c:strCache>
                <c:ptCount val="8"/>
                <c:pt idx="0">
                  <c:v>Copyright &amp; Pharma</c:v>
                </c:pt>
                <c:pt idx="1">
                  <c:v>Chemicals less Pharma</c:v>
                </c:pt>
                <c:pt idx="2">
                  <c:v>Aerospace</c:v>
                </c:pt>
                <c:pt idx="3">
                  <c:v>Agriculture</c:v>
                </c:pt>
                <c:pt idx="4">
                  <c:v>Food</c:v>
                </c:pt>
                <c:pt idx="5">
                  <c:v>(Pharma)</c:v>
                </c:pt>
                <c:pt idx="6">
                  <c:v>Beverages &amp; Tobacco</c:v>
                </c:pt>
                <c:pt idx="7">
                  <c:v>Textiles</c:v>
                </c:pt>
              </c:strCache>
            </c:strRef>
          </c:cat>
          <c:val>
            <c:numRef>
              <c:f>Exports!$B$2:$B$9</c:f>
              <c:numCache>
                <c:formatCode>"$"#,##0</c:formatCode>
                <c:ptCount val="8"/>
                <c:pt idx="0">
                  <c:v>142</c:v>
                </c:pt>
                <c:pt idx="1">
                  <c:v>146.69999999999999</c:v>
                </c:pt>
                <c:pt idx="2">
                  <c:v>105.8</c:v>
                </c:pt>
                <c:pt idx="3">
                  <c:v>71.099999999999994</c:v>
                </c:pt>
                <c:pt idx="4">
                  <c:v>64.7</c:v>
                </c:pt>
                <c:pt idx="5">
                  <c:v>50.9</c:v>
                </c:pt>
                <c:pt idx="6">
                  <c:v>7.4</c:v>
                </c:pt>
                <c:pt idx="7">
                  <c:v>9</c:v>
                </c:pt>
              </c:numCache>
            </c:numRef>
          </c:val>
        </c:ser>
        <c:ser>
          <c:idx val="1"/>
          <c:order val="1"/>
          <c:invertIfNegative val="0"/>
          <c:dLbls>
            <c:dLbl>
              <c:idx val="0"/>
              <c:layout>
                <c:manualLayout>
                  <c:x val="0"/>
                  <c:y val="-0.1245953395610495"/>
                </c:manualLayout>
              </c:layout>
              <c:dLblPos val="ctr"/>
              <c:showLegendKey val="0"/>
              <c:showVal val="1"/>
              <c:showCatName val="0"/>
              <c:showSerName val="0"/>
              <c:showPercent val="0"/>
              <c:showBubbleSize val="0"/>
            </c:dLbl>
            <c:dLbl>
              <c:idx val="1"/>
              <c:delete val="1"/>
            </c:dLbl>
            <c:dLbl>
              <c:idx val="2"/>
              <c:delete val="1"/>
            </c:dLbl>
            <c:dLbl>
              <c:idx val="3"/>
              <c:delete val="1"/>
            </c:dLbl>
            <c:dLbl>
              <c:idx val="4"/>
              <c:delete val="1"/>
            </c:dLbl>
            <c:dLbl>
              <c:idx val="5"/>
              <c:delete val="1"/>
            </c:dLbl>
            <c:dLbl>
              <c:idx val="6"/>
              <c:delete val="1"/>
            </c:dLbl>
            <c:dLbl>
              <c:idx val="7"/>
              <c:delete val="1"/>
            </c:dLbl>
            <c:numFmt formatCode="&quot;$&quot;#,##0.0" sourceLinked="0"/>
            <c:txPr>
              <a:bodyPr/>
              <a:lstStyle/>
              <a:p>
                <a:pPr>
                  <a:defRPr sz="1200" b="1" i="0" baseline="0"/>
                </a:pPr>
                <a:endParaRPr lang="en-US"/>
              </a:p>
            </c:txPr>
            <c:dLblPos val="inEnd"/>
            <c:showLegendKey val="0"/>
            <c:showVal val="1"/>
            <c:showCatName val="0"/>
            <c:showSerName val="0"/>
            <c:showPercent val="0"/>
            <c:showBubbleSize val="0"/>
            <c:showLeaderLines val="0"/>
          </c:dLbls>
          <c:cat>
            <c:strRef>
              <c:f>Exports!$A$2:$A$9</c:f>
              <c:strCache>
                <c:ptCount val="8"/>
                <c:pt idx="0">
                  <c:v>Copyright &amp; Pharma</c:v>
                </c:pt>
                <c:pt idx="1">
                  <c:v>Chemicals less Pharma</c:v>
                </c:pt>
                <c:pt idx="2">
                  <c:v>Aerospace</c:v>
                </c:pt>
                <c:pt idx="3">
                  <c:v>Agriculture</c:v>
                </c:pt>
                <c:pt idx="4">
                  <c:v>Food</c:v>
                </c:pt>
                <c:pt idx="5">
                  <c:v>(Pharma)</c:v>
                </c:pt>
                <c:pt idx="6">
                  <c:v>Beverages &amp; Tobacco</c:v>
                </c:pt>
                <c:pt idx="7">
                  <c:v>Textiles</c:v>
                </c:pt>
              </c:strCache>
            </c:strRef>
          </c:cat>
          <c:val>
            <c:numRef>
              <c:f>Exports!$C$2:$C$9</c:f>
              <c:numCache>
                <c:formatCode>"$"#,##0</c:formatCode>
                <c:ptCount val="8"/>
                <c:pt idx="0">
                  <c:v>50.9</c:v>
                </c:pt>
                <c:pt idx="1">
                  <c:v>0</c:v>
                </c:pt>
                <c:pt idx="2">
                  <c:v>0</c:v>
                </c:pt>
                <c:pt idx="3">
                  <c:v>0</c:v>
                </c:pt>
                <c:pt idx="4">
                  <c:v>0</c:v>
                </c:pt>
                <c:pt idx="5">
                  <c:v>0</c:v>
                </c:pt>
                <c:pt idx="6">
                  <c:v>0</c:v>
                </c:pt>
                <c:pt idx="7">
                  <c:v>0</c:v>
                </c:pt>
              </c:numCache>
            </c:numRef>
          </c:val>
        </c:ser>
        <c:dLbls>
          <c:showLegendKey val="0"/>
          <c:showVal val="0"/>
          <c:showCatName val="0"/>
          <c:showSerName val="0"/>
          <c:showPercent val="0"/>
          <c:showBubbleSize val="0"/>
        </c:dLbls>
        <c:gapWidth val="150"/>
        <c:overlap val="100"/>
        <c:axId val="92062464"/>
        <c:axId val="92064000"/>
      </c:barChart>
      <c:catAx>
        <c:axId val="92062464"/>
        <c:scaling>
          <c:orientation val="minMax"/>
        </c:scaling>
        <c:delete val="0"/>
        <c:axPos val="b"/>
        <c:majorTickMark val="out"/>
        <c:minorTickMark val="none"/>
        <c:tickLblPos val="nextTo"/>
        <c:txPr>
          <a:bodyPr rot="0"/>
          <a:lstStyle/>
          <a:p>
            <a:pPr>
              <a:defRPr sz="1150" b="0" i="0" baseline="0"/>
            </a:pPr>
            <a:endParaRPr lang="en-US"/>
          </a:p>
        </c:txPr>
        <c:crossAx val="92064000"/>
        <c:crosses val="autoZero"/>
        <c:auto val="1"/>
        <c:lblAlgn val="ctr"/>
        <c:lblOffset val="100"/>
        <c:noMultiLvlLbl val="0"/>
      </c:catAx>
      <c:valAx>
        <c:axId val="92064000"/>
        <c:scaling>
          <c:orientation val="minMax"/>
        </c:scaling>
        <c:delete val="0"/>
        <c:axPos val="l"/>
        <c:majorGridlines/>
        <c:title>
          <c:tx>
            <c:rich>
              <a:bodyPr rot="-5400000" vert="horz"/>
              <a:lstStyle/>
              <a:p>
                <a:pPr>
                  <a:defRPr sz="1100" b="0" i="0" baseline="0"/>
                </a:pPr>
                <a:r>
                  <a:rPr lang="en-US" sz="1100" b="0" i="0" baseline="0"/>
                  <a:t>$billion</a:t>
                </a:r>
              </a:p>
            </c:rich>
          </c:tx>
          <c:layout/>
          <c:overlay val="0"/>
        </c:title>
        <c:numFmt formatCode="&quot;$&quot;#,##0" sourceLinked="1"/>
        <c:majorTickMark val="out"/>
        <c:minorTickMark val="none"/>
        <c:tickLblPos val="nextTo"/>
        <c:crossAx val="92062464"/>
        <c:crosses val="autoZero"/>
        <c:crossBetween val="between"/>
      </c:valAx>
      <c:spPr>
        <a:solidFill>
          <a:srgbClr val="FFFFCC"/>
        </a:solidFill>
      </c:spPr>
    </c:plotArea>
    <c:plotVisOnly val="1"/>
    <c:dispBlanksAs val="gap"/>
    <c:showDLblsOverMax val="0"/>
  </c:chart>
  <c:spPr>
    <a:solidFill>
      <a:schemeClr val="accent1">
        <a:lumMod val="40000"/>
        <a:lumOff val="60000"/>
      </a:schemeClr>
    </a:solidFill>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Pt>
            <c:idx val="1"/>
            <c:bubble3D val="0"/>
            <c:explosion val="6"/>
          </c:dPt>
          <c:cat>
            <c:strRef>
              <c:f>'Share Calculations'!$A$4:$A$5</c:f>
              <c:strCache>
                <c:ptCount val="2"/>
                <c:pt idx="0">
                  <c:v>IP Intensive Industries (42 NAICS 4-digit codes)</c:v>
                </c:pt>
                <c:pt idx="1">
                  <c:v>Other (66 NAICS 4-digit codes)</c:v>
                </c:pt>
              </c:strCache>
            </c:strRef>
          </c:cat>
          <c:val>
            <c:numRef>
              <c:f>'Share Calculations'!$B$4:$B$5</c:f>
              <c:numCache>
                <c:formatCode>"$"#,##0.00</c:formatCode>
                <c:ptCount val="2"/>
                <c:pt idx="0">
                  <c:v>891974381918</c:v>
                </c:pt>
                <c:pt idx="1">
                  <c:v>653734118198</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0075058326042574"/>
          <c:y val="0.35312772110598339"/>
          <c:w val="0.36066916982599395"/>
          <c:h val="0.30496846748415751"/>
        </c:manualLayout>
      </c:layout>
      <c:overlay val="0"/>
      <c:txPr>
        <a:bodyPr/>
        <a:lstStyle/>
        <a:p>
          <a:pPr>
            <a:defRPr sz="2000" b="1" i="0" baseline="0">
              <a:solidFill>
                <a:schemeClr val="bg1"/>
              </a:solidFill>
            </a:defRPr>
          </a:pPr>
          <a:endParaRPr lang="en-US"/>
        </a:p>
      </c:txPr>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0.39871</cdr:x>
      <cdr:y>0.12903</cdr:y>
    </cdr:from>
    <cdr:to>
      <cdr:x>0.90354</cdr:x>
      <cdr:y>0.3704</cdr:y>
    </cdr:to>
    <cdr:sp macro="" textlink="">
      <cdr:nvSpPr>
        <cdr:cNvPr id="2" name="TextBox 1"/>
        <cdr:cNvSpPr txBox="1"/>
      </cdr:nvSpPr>
      <cdr:spPr>
        <a:xfrm xmlns:a="http://schemas.openxmlformats.org/drawingml/2006/main">
          <a:off x="3281224" y="583985"/>
          <a:ext cx="4154549" cy="1092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b="1" i="0" baseline="0" dirty="0"/>
            <a:t>U.S. Exports, Selected Industries, 2012</a:t>
          </a:r>
        </a:p>
        <a:p xmlns:a="http://schemas.openxmlformats.org/drawingml/2006/main">
          <a:pPr algn="ctr"/>
          <a:endParaRPr lang="en-US" sz="1400" b="0" i="0" baseline="0" dirty="0"/>
        </a:p>
        <a:p xmlns:a="http://schemas.openxmlformats.org/drawingml/2006/main">
          <a:pPr algn="ctr"/>
          <a:r>
            <a:rPr lang="en-US" sz="1400" b="0" i="0" baseline="0" dirty="0"/>
            <a:t>International Trade Statistics "</a:t>
          </a:r>
          <a:r>
            <a:rPr lang="en-US" sz="1400" b="0" i="0" baseline="0" dirty="0" err="1"/>
            <a:t>Censtats</a:t>
          </a:r>
          <a:r>
            <a:rPr lang="en-US" sz="1400" b="0" i="0" baseline="0" dirty="0"/>
            <a:t>"</a:t>
          </a:r>
        </a:p>
        <a:p xmlns:a="http://schemas.openxmlformats.org/drawingml/2006/main">
          <a:pPr algn="ctr"/>
          <a:r>
            <a:rPr lang="en-US" sz="1400" b="0" i="0" baseline="0" dirty="0"/>
            <a:t>U.S. Bureau of the Census</a:t>
          </a:r>
        </a:p>
      </cdr:txBody>
    </cdr:sp>
  </cdr:relSizeAnchor>
</c:userShapes>
</file>

<file path=ppt/drawings/drawing2.xml><?xml version="1.0" encoding="utf-8"?>
<c:userShapes xmlns:c="http://schemas.openxmlformats.org/drawingml/2006/chart">
  <cdr:relSizeAnchor xmlns:cdr="http://schemas.openxmlformats.org/drawingml/2006/chartDrawing">
    <cdr:from>
      <cdr:x>0.39871</cdr:x>
      <cdr:y>0.12903</cdr:y>
    </cdr:from>
    <cdr:to>
      <cdr:x>0.90354</cdr:x>
      <cdr:y>0.34767</cdr:y>
    </cdr:to>
    <cdr:sp macro="" textlink="">
      <cdr:nvSpPr>
        <cdr:cNvPr id="2" name="TextBox 1"/>
        <cdr:cNvSpPr txBox="1"/>
      </cdr:nvSpPr>
      <cdr:spPr>
        <a:xfrm xmlns:a="http://schemas.openxmlformats.org/drawingml/2006/main">
          <a:off x="3543299" y="685800"/>
          <a:ext cx="4486275" cy="11620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b="1" i="0" baseline="0" dirty="0"/>
            <a:t>U.S. </a:t>
          </a:r>
          <a:r>
            <a:rPr lang="en-US" sz="2400" b="1" i="0" baseline="0" dirty="0" smtClean="0"/>
            <a:t>Exports</a:t>
          </a:r>
        </a:p>
        <a:p xmlns:a="http://schemas.openxmlformats.org/drawingml/2006/main">
          <a:pPr algn="ctr"/>
          <a:r>
            <a:rPr lang="en-US" sz="2400" b="1" i="0" baseline="0" dirty="0" smtClean="0"/>
            <a:t>Selected </a:t>
          </a:r>
          <a:r>
            <a:rPr lang="en-US" sz="2400" b="1" i="0" baseline="0" dirty="0"/>
            <a:t>Industries, 2012</a:t>
          </a:r>
        </a:p>
        <a:p xmlns:a="http://schemas.openxmlformats.org/drawingml/2006/main">
          <a:pPr algn="ctr"/>
          <a:endParaRPr lang="en-US" sz="1400" b="0" i="0" baseline="0" dirty="0"/>
        </a:p>
        <a:p xmlns:a="http://schemas.openxmlformats.org/drawingml/2006/main">
          <a:pPr algn="ctr"/>
          <a:r>
            <a:rPr lang="en-US" sz="1400" b="0" i="0" baseline="0" dirty="0"/>
            <a:t>International Trade Statistics "</a:t>
          </a:r>
          <a:r>
            <a:rPr lang="en-US" sz="1400" b="0" i="0" baseline="0" dirty="0" err="1"/>
            <a:t>Censtats</a:t>
          </a:r>
          <a:r>
            <a:rPr lang="en-US" sz="1400" b="0" i="0" baseline="0" dirty="0"/>
            <a:t>"</a:t>
          </a:r>
        </a:p>
        <a:p xmlns:a="http://schemas.openxmlformats.org/drawingml/2006/main">
          <a:pPr algn="ctr"/>
          <a:r>
            <a:rPr lang="en-US" sz="1400" b="0" i="0" baseline="0" dirty="0"/>
            <a:t>U.S. Bureau of the Census</a:t>
          </a:r>
        </a:p>
      </cdr:txBody>
    </cdr:sp>
  </cdr:relSizeAnchor>
</c:userShapes>
</file>

<file path=ppt/drawings/drawing3.xml><?xml version="1.0" encoding="utf-8"?>
<c:userShapes xmlns:c="http://schemas.openxmlformats.org/drawingml/2006/chart">
  <cdr:relSizeAnchor xmlns:cdr="http://schemas.openxmlformats.org/drawingml/2006/chartDrawing">
    <cdr:from>
      <cdr:x>0.13889</cdr:x>
      <cdr:y>0.35356</cdr:y>
    </cdr:from>
    <cdr:to>
      <cdr:x>0.25</cdr:x>
      <cdr:y>0.55559</cdr:y>
    </cdr:to>
    <cdr:sp macro="" textlink="">
      <cdr:nvSpPr>
        <cdr:cNvPr id="2" name="TextBox 1"/>
        <cdr:cNvSpPr txBox="1"/>
      </cdr:nvSpPr>
      <cdr:spPr>
        <a:xfrm xmlns:a="http://schemas.openxmlformats.org/drawingml/2006/main">
          <a:off x="1143000" y="16002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b="1" dirty="0" smtClean="0">
              <a:solidFill>
                <a:schemeClr val="bg1"/>
              </a:solidFill>
            </a:rPr>
            <a:t>42.3%</a:t>
          </a:r>
        </a:p>
        <a:p xmlns:a="http://schemas.openxmlformats.org/drawingml/2006/main">
          <a:r>
            <a:rPr lang="en-US" sz="2000" b="1" dirty="0" smtClean="0">
              <a:solidFill>
                <a:schemeClr val="bg1"/>
              </a:solidFill>
            </a:rPr>
            <a:t>$653.7 </a:t>
          </a:r>
          <a:r>
            <a:rPr lang="en-US" sz="2000" b="1" dirty="0" err="1" smtClean="0">
              <a:solidFill>
                <a:schemeClr val="bg1"/>
              </a:solidFill>
            </a:rPr>
            <a:t>bil</a:t>
          </a:r>
          <a:r>
            <a:rPr lang="en-US" sz="2000" b="1" dirty="0" smtClean="0">
              <a:solidFill>
                <a:schemeClr val="bg1"/>
              </a:solidFill>
            </a:rPr>
            <a:t>.</a:t>
          </a:r>
          <a:endParaRPr lang="en-US" sz="2000" b="1" dirty="0">
            <a:solidFill>
              <a:schemeClr val="bg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B6DC1-0314-4CDC-8017-8D2CF25BD970}" type="datetimeFigureOut">
              <a:rPr lang="en-US" smtClean="0"/>
              <a:t>5/12/2014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532FBC-7547-42BE-A151-4A0655303DF8}" type="slidenum">
              <a:rPr lang="en-US" smtClean="0"/>
              <a:t>‹#›</a:t>
            </a:fld>
            <a:endParaRPr lang="en-US"/>
          </a:p>
        </p:txBody>
      </p:sp>
    </p:spTree>
    <p:extLst>
      <p:ext uri="{BB962C8B-B14F-4D97-AF65-F5344CB8AC3E}">
        <p14:creationId xmlns:p14="http://schemas.microsoft.com/office/powerpoint/2010/main" val="3296548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If so, I suggest you acquaint yourself with an excellent study conducted by the OECD in 2008.  . . . This paper should be persuasive that strengthening IP rights should lead to increased foreign investment and tech transfer in countries that don’t have significant domestic IP generating capacity –yet. But even countries that don’t feel they have a domestic IP generating industry have something to gain from strong IP protection.</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835BD1B-7AD5-4E67-823C-6744BA0026BA}" type="slidenum">
              <a:rPr lang="en-US" altLang="en-US" smtClean="0"/>
              <a:pPr eaLnBrk="1" hangingPunct="1"/>
              <a:t>4</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647EBE-4943-45EA-80FF-E222E2AC5308}"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2070173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647EBE-4943-45EA-80FF-E222E2AC5308}"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1894888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647EBE-4943-45EA-80FF-E222E2AC5308}"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913740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647EBE-4943-45EA-80FF-E222E2AC5308}"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737440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7EBE-4943-45EA-80FF-E222E2AC5308}" type="datetimeFigureOut">
              <a:rPr lang="en-US" smtClean="0"/>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286830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647EBE-4943-45EA-80FF-E222E2AC5308}" type="datetimeFigureOut">
              <a:rPr lang="en-US" smtClean="0"/>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3395854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647EBE-4943-45EA-80FF-E222E2AC5308}" type="datetimeFigureOut">
              <a:rPr lang="en-US" smtClean="0"/>
              <a:t>5/12/2014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23576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647EBE-4943-45EA-80FF-E222E2AC5308}" type="datetimeFigureOut">
              <a:rPr lang="en-US" smtClean="0"/>
              <a:t>5/12/2014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3949201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647EBE-4943-45EA-80FF-E222E2AC5308}" type="datetimeFigureOut">
              <a:rPr lang="en-US" smtClean="0"/>
              <a:t>5/12/2014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3814164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647EBE-4943-45EA-80FF-E222E2AC5308}" type="datetimeFigureOut">
              <a:rPr lang="en-US" smtClean="0"/>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4096815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647EBE-4943-45EA-80FF-E222E2AC5308}" type="datetimeFigureOut">
              <a:rPr lang="en-US" smtClean="0"/>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2776463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647EBE-4943-45EA-80FF-E222E2AC5308}" type="datetimeFigureOut">
              <a:rPr lang="en-US" smtClean="0"/>
              <a:t>5/12/2014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0F2FF-F092-4E46-A0BA-8646CBF4BB33}" type="slidenum">
              <a:rPr lang="en-US" smtClean="0"/>
              <a:t>‹#›</a:t>
            </a:fld>
            <a:endParaRPr lang="en-US"/>
          </a:p>
        </p:txBody>
      </p:sp>
    </p:spTree>
    <p:extLst>
      <p:ext uri="{BB962C8B-B14F-4D97-AF65-F5344CB8AC3E}">
        <p14:creationId xmlns:p14="http://schemas.microsoft.com/office/powerpoint/2010/main" val="2646183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pi.or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pi.or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2050" name="Content Placeholder 6" descr="color IPI transparent.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743200" y="3124200"/>
            <a:ext cx="3733800" cy="2157413"/>
          </a:xfrm>
        </p:spPr>
      </p:pic>
      <p:sp>
        <p:nvSpPr>
          <p:cNvPr id="2051" name="Title 1"/>
          <p:cNvSpPr>
            <a:spLocks noGrp="1"/>
          </p:cNvSpPr>
          <p:nvPr>
            <p:ph type="title"/>
          </p:nvPr>
        </p:nvSpPr>
        <p:spPr>
          <a:xfrm>
            <a:off x="533400" y="5638800"/>
            <a:ext cx="8229600" cy="685800"/>
          </a:xfrm>
        </p:spPr>
        <p:txBody>
          <a:bodyPr>
            <a:normAutofit fontScale="90000"/>
          </a:bodyPr>
          <a:lstStyle/>
          <a:p>
            <a:pPr eaLnBrk="1" hangingPunct="1"/>
            <a:r>
              <a:rPr lang="en-US" altLang="en-US" sz="2400" dirty="0" smtClean="0">
                <a:hlinkClick r:id="rId3"/>
              </a:rPr>
              <a:t>www.ipi.org</a:t>
            </a:r>
            <a:r>
              <a:rPr lang="en-US" altLang="en-US" sz="2400" dirty="0" smtClean="0"/>
              <a:t/>
            </a:r>
            <a:br>
              <a:rPr lang="en-US" altLang="en-US" sz="2400" dirty="0" smtClean="0"/>
            </a:br>
            <a:r>
              <a:rPr lang="en-US" altLang="en-US" sz="2000" dirty="0" smtClean="0"/>
              <a:t>download our mobile app at m.ipi.org</a:t>
            </a:r>
          </a:p>
        </p:txBody>
      </p:sp>
      <p:sp>
        <p:nvSpPr>
          <p:cNvPr id="2052" name="TextBox 1"/>
          <p:cNvSpPr txBox="1">
            <a:spLocks noChangeArrowheads="1"/>
          </p:cNvSpPr>
          <p:nvPr/>
        </p:nvSpPr>
        <p:spPr bwMode="auto">
          <a:xfrm>
            <a:off x="1676400" y="838200"/>
            <a:ext cx="61722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dirty="0" smtClean="0"/>
              <a:t>9</a:t>
            </a:r>
            <a:r>
              <a:rPr lang="en-US" altLang="en-US" sz="2800" baseline="30000" dirty="0" smtClean="0"/>
              <a:t>th</a:t>
            </a:r>
            <a:r>
              <a:rPr lang="en-US" altLang="en-US" sz="2800" dirty="0" smtClean="0"/>
              <a:t> Annual</a:t>
            </a:r>
            <a:endParaRPr lang="en-US" altLang="en-US" sz="2800" dirty="0"/>
          </a:p>
          <a:p>
            <a:pPr algn="ctr" eaLnBrk="1" hangingPunct="1"/>
            <a:r>
              <a:rPr lang="en-US" altLang="en-US" sz="2800" dirty="0" smtClean="0"/>
              <a:t>World IP Day Policy Forum</a:t>
            </a:r>
          </a:p>
          <a:p>
            <a:pPr algn="ctr" eaLnBrk="1" hangingPunct="1"/>
            <a:endParaRPr lang="en-US" altLang="en-US" sz="2800" dirty="0"/>
          </a:p>
          <a:p>
            <a:pPr algn="ctr" eaLnBrk="1" hangingPunct="1"/>
            <a:r>
              <a:rPr lang="en-US" altLang="en-US" sz="2000" dirty="0" smtClean="0"/>
              <a:t>April 24, 2014</a:t>
            </a:r>
            <a:endParaRPr lang="en-US" altLang="en-US" sz="2000" dirty="0"/>
          </a:p>
        </p:txBody>
      </p:sp>
    </p:spTree>
    <p:extLst>
      <p:ext uri="{BB962C8B-B14F-4D97-AF65-F5344CB8AC3E}">
        <p14:creationId xmlns:p14="http://schemas.microsoft.com/office/powerpoint/2010/main" val="746509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6865219"/>
              </p:ext>
            </p:extLst>
          </p:nvPr>
        </p:nvGraphicFramePr>
        <p:xfrm>
          <a:off x="457200" y="762000"/>
          <a:ext cx="8229600" cy="52117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58747033"/>
              </p:ext>
            </p:extLst>
          </p:nvPr>
        </p:nvGraphicFramePr>
        <p:xfrm>
          <a:off x="381000" y="762001"/>
          <a:ext cx="8582024" cy="57912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981200" y="76200"/>
            <a:ext cx="5715000" cy="584775"/>
          </a:xfrm>
          <a:prstGeom prst="rect">
            <a:avLst/>
          </a:prstGeom>
          <a:noFill/>
        </p:spPr>
        <p:txBody>
          <a:bodyPr wrap="square" rtlCol="0">
            <a:spAutoFit/>
          </a:bodyPr>
          <a:lstStyle/>
          <a:p>
            <a:r>
              <a:rPr lang="en-US" sz="3200" b="1" dirty="0" smtClean="0">
                <a:solidFill>
                  <a:schemeClr val="bg1"/>
                </a:solidFill>
              </a:rPr>
              <a:t>“Classic” IP Industries &amp; Trade</a:t>
            </a:r>
            <a:endParaRPr lang="en-US" sz="3200" b="1" dirty="0">
              <a:solidFill>
                <a:schemeClr val="bg1"/>
              </a:solidFill>
            </a:endParaRPr>
          </a:p>
        </p:txBody>
      </p:sp>
    </p:spTree>
    <p:extLst>
      <p:ext uri="{BB962C8B-B14F-4D97-AF65-F5344CB8AC3E}">
        <p14:creationId xmlns:p14="http://schemas.microsoft.com/office/powerpoint/2010/main" val="2429979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81200" y="368587"/>
            <a:ext cx="5105400" cy="584775"/>
          </a:xfrm>
          <a:prstGeom prst="rect">
            <a:avLst/>
          </a:prstGeom>
          <a:noFill/>
        </p:spPr>
        <p:txBody>
          <a:bodyPr wrap="square" rtlCol="0">
            <a:spAutoFit/>
          </a:bodyPr>
          <a:lstStyle/>
          <a:p>
            <a:r>
              <a:rPr lang="en-US" sz="3200" b="1" dirty="0" smtClean="0">
                <a:solidFill>
                  <a:schemeClr val="bg1"/>
                </a:solidFill>
              </a:rPr>
              <a:t>Value of U.S. Exports, 2012</a:t>
            </a:r>
            <a:endParaRPr lang="en-US" sz="3200" b="1" dirty="0">
              <a:solidFill>
                <a:schemeClr val="bg1"/>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59281727"/>
              </p:ext>
            </p:extLst>
          </p:nvPr>
        </p:nvGraphicFramePr>
        <p:xfrm>
          <a:off x="1524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3505200" y="3200400"/>
            <a:ext cx="1292341" cy="707886"/>
          </a:xfrm>
          <a:prstGeom prst="rect">
            <a:avLst/>
          </a:prstGeom>
          <a:noFill/>
        </p:spPr>
        <p:txBody>
          <a:bodyPr wrap="none" rtlCol="0">
            <a:spAutoFit/>
          </a:bodyPr>
          <a:lstStyle/>
          <a:p>
            <a:r>
              <a:rPr lang="en-US" sz="2000" b="1" dirty="0" smtClean="0">
                <a:solidFill>
                  <a:schemeClr val="bg1"/>
                </a:solidFill>
              </a:rPr>
              <a:t>57.7%</a:t>
            </a:r>
          </a:p>
          <a:p>
            <a:r>
              <a:rPr lang="en-US" sz="2000" b="1" dirty="0" smtClean="0">
                <a:solidFill>
                  <a:schemeClr val="bg1"/>
                </a:solidFill>
              </a:rPr>
              <a:t>$891.9 </a:t>
            </a:r>
            <a:r>
              <a:rPr lang="en-US" sz="2000" b="1" dirty="0" err="1" smtClean="0">
                <a:solidFill>
                  <a:schemeClr val="bg1"/>
                </a:solidFill>
              </a:rPr>
              <a:t>bil</a:t>
            </a:r>
            <a:r>
              <a:rPr lang="en-US" sz="2000" b="1" dirty="0" smtClean="0">
                <a:solidFill>
                  <a:schemeClr val="bg1"/>
                </a:solidFill>
              </a:rPr>
              <a:t>.</a:t>
            </a:r>
            <a:endParaRPr lang="en-US" sz="2000" b="1" dirty="0">
              <a:solidFill>
                <a:schemeClr val="bg1"/>
              </a:solidFill>
            </a:endParaRPr>
          </a:p>
        </p:txBody>
      </p:sp>
      <p:sp>
        <p:nvSpPr>
          <p:cNvPr id="11" name="TextBox 10"/>
          <p:cNvSpPr txBox="1"/>
          <p:nvPr/>
        </p:nvSpPr>
        <p:spPr>
          <a:xfrm>
            <a:off x="457200" y="6477000"/>
            <a:ext cx="3122714" cy="369332"/>
          </a:xfrm>
          <a:prstGeom prst="rect">
            <a:avLst/>
          </a:prstGeom>
          <a:noFill/>
        </p:spPr>
        <p:txBody>
          <a:bodyPr wrap="none" rtlCol="0">
            <a:spAutoFit/>
          </a:bodyPr>
          <a:lstStyle/>
          <a:p>
            <a:r>
              <a:rPr lang="en-US" dirty="0" smtClean="0">
                <a:solidFill>
                  <a:schemeClr val="bg1"/>
                </a:solidFill>
              </a:rPr>
              <a:t>U.S. Dept. of Commerce figures</a:t>
            </a:r>
            <a:endParaRPr lang="en-US" dirty="0">
              <a:solidFill>
                <a:schemeClr val="bg1"/>
              </a:solidFill>
            </a:endParaRPr>
          </a:p>
        </p:txBody>
      </p:sp>
    </p:spTree>
    <p:extLst>
      <p:ext uri="{BB962C8B-B14F-4D97-AF65-F5344CB8AC3E}">
        <p14:creationId xmlns:p14="http://schemas.microsoft.com/office/powerpoint/2010/main" val="2337152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r>
              <a:rPr lang="en-US" altLang="en-US" sz="2800" b="1" dirty="0" smtClean="0"/>
              <a:t>Of COURSE Protecting IP Is In Our Self Interest!</a:t>
            </a:r>
          </a:p>
        </p:txBody>
      </p:sp>
      <p:sp>
        <p:nvSpPr>
          <p:cNvPr id="15363" name="Content Placeholder 2"/>
          <p:cNvSpPr>
            <a:spLocks noGrp="1"/>
          </p:cNvSpPr>
          <p:nvPr>
            <p:ph idx="1"/>
          </p:nvPr>
        </p:nvSpPr>
        <p:spPr>
          <a:xfrm>
            <a:off x="228600" y="1600200"/>
            <a:ext cx="8686800" cy="4525963"/>
          </a:xfrm>
        </p:spPr>
        <p:txBody>
          <a:bodyPr>
            <a:normAutofit fontScale="92500" lnSpcReduction="10000"/>
          </a:bodyPr>
          <a:lstStyle/>
          <a:p>
            <a:r>
              <a:rPr lang="en-US" altLang="en-US" sz="2000" dirty="0" smtClean="0"/>
              <a:t>Department of Commerce, “Intellectual Property and the U.S. Economy: Industries in Focus” (April 2012, based on 2010 data)</a:t>
            </a:r>
          </a:p>
          <a:p>
            <a:pPr lvl="1"/>
            <a:r>
              <a:rPr lang="en-US" altLang="en-US" sz="1700" dirty="0" smtClean="0"/>
              <a:t>Entire U.S. economy relies on some form of IP</a:t>
            </a:r>
          </a:p>
          <a:p>
            <a:pPr lvl="1"/>
            <a:r>
              <a:rPr lang="en-US" altLang="en-US" sz="1700" dirty="0" smtClean="0"/>
              <a:t>75 IP-intensive industries directly account for 27.1 million jobs, or 18.8% of all employment</a:t>
            </a:r>
          </a:p>
          <a:p>
            <a:pPr lvl="1"/>
            <a:r>
              <a:rPr lang="en-US" altLang="en-US" sz="1700" dirty="0"/>
              <a:t>IP-intensive industries indirectly support 12.9 million additional supply chain </a:t>
            </a:r>
            <a:r>
              <a:rPr lang="en-US" altLang="en-US" sz="1700" dirty="0" smtClean="0"/>
              <a:t>jobs</a:t>
            </a:r>
          </a:p>
          <a:p>
            <a:pPr lvl="1"/>
            <a:r>
              <a:rPr lang="en-US" altLang="en-US" sz="1700" dirty="0" smtClean="0"/>
              <a:t>IP-intensive direct employment &amp; supply chain = </a:t>
            </a:r>
            <a:r>
              <a:rPr lang="en-US" altLang="en-US" sz="1700" b="1" dirty="0" smtClean="0">
                <a:solidFill>
                  <a:srgbClr val="FF0000"/>
                </a:solidFill>
              </a:rPr>
              <a:t>40 million jobs or 27.7% of total employment</a:t>
            </a:r>
          </a:p>
          <a:p>
            <a:pPr lvl="1"/>
            <a:r>
              <a:rPr lang="en-US" altLang="en-US" sz="1700" dirty="0" smtClean="0"/>
              <a:t>IP-intensive industries accounted for $5.06 trillion in value added, or </a:t>
            </a:r>
            <a:r>
              <a:rPr lang="en-US" altLang="en-US" sz="1700" b="1" dirty="0" smtClean="0">
                <a:solidFill>
                  <a:srgbClr val="FF0000"/>
                </a:solidFill>
              </a:rPr>
              <a:t>34.8% of US GDP</a:t>
            </a:r>
          </a:p>
          <a:p>
            <a:pPr lvl="1"/>
            <a:r>
              <a:rPr lang="en-US" altLang="en-US" sz="1700" dirty="0" smtClean="0"/>
              <a:t>IP-intensive industries accounted for 60.7 percent of total U.S. merchandise exports.</a:t>
            </a:r>
          </a:p>
          <a:p>
            <a:r>
              <a:rPr lang="en-US" altLang="en-US" sz="2000" dirty="0" smtClean="0"/>
              <a:t>NDP Analytics, “The Economic Benefits of Intellectual Property Rights in the Trans-Pacific Partnership” (December 2013)</a:t>
            </a:r>
          </a:p>
          <a:p>
            <a:pPr lvl="1"/>
            <a:r>
              <a:rPr lang="en-US" altLang="en-US" sz="1700" dirty="0" smtClean="0"/>
              <a:t>Existing FTAs have boosted IP-intensive exports by 10.9 percent</a:t>
            </a:r>
          </a:p>
          <a:p>
            <a:pPr lvl="1"/>
            <a:r>
              <a:rPr lang="en-US" altLang="en-US" sz="1700" dirty="0" smtClean="0"/>
              <a:t>Estimates TPP will increase manufacturing exports by $26 billion and create as many as 48,000 additional jobs, 2/3rds  of which would be in IP-intensive industries</a:t>
            </a:r>
          </a:p>
          <a:p>
            <a:pPr lvl="1"/>
            <a:r>
              <a:rPr lang="en-US" altLang="en-US" sz="1700" dirty="0" smtClean="0"/>
              <a:t>Estimates partner countries could see as much as $27 billion in additional sales and 68,240 new jobs.</a:t>
            </a:r>
          </a:p>
        </p:txBody>
      </p:sp>
      <p:sp>
        <p:nvSpPr>
          <p:cNvPr id="15364"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www.ipi.org</a:t>
            </a:r>
          </a:p>
        </p:txBody>
      </p:sp>
    </p:spTree>
    <p:extLst>
      <p:ext uri="{BB962C8B-B14F-4D97-AF65-F5344CB8AC3E}">
        <p14:creationId xmlns:p14="http://schemas.microsoft.com/office/powerpoint/2010/main" val="496304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2050" name="Content Placeholder 6" descr="color IPI transparent.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743200" y="3124200"/>
            <a:ext cx="3733800" cy="2157413"/>
          </a:xfrm>
        </p:spPr>
      </p:pic>
      <p:sp>
        <p:nvSpPr>
          <p:cNvPr id="2051" name="Title 1"/>
          <p:cNvSpPr>
            <a:spLocks noGrp="1"/>
          </p:cNvSpPr>
          <p:nvPr>
            <p:ph type="title"/>
          </p:nvPr>
        </p:nvSpPr>
        <p:spPr>
          <a:xfrm>
            <a:off x="533400" y="5638800"/>
            <a:ext cx="8229600" cy="685800"/>
          </a:xfrm>
        </p:spPr>
        <p:txBody>
          <a:bodyPr>
            <a:normAutofit fontScale="90000"/>
          </a:bodyPr>
          <a:lstStyle/>
          <a:p>
            <a:pPr eaLnBrk="1" hangingPunct="1"/>
            <a:r>
              <a:rPr lang="en-US" altLang="en-US" sz="2400" dirty="0" smtClean="0">
                <a:hlinkClick r:id="rId3"/>
              </a:rPr>
              <a:t>www.ipi.org</a:t>
            </a:r>
            <a:r>
              <a:rPr lang="en-US" altLang="en-US" sz="2400" dirty="0" smtClean="0"/>
              <a:t/>
            </a:r>
            <a:br>
              <a:rPr lang="en-US" altLang="en-US" sz="2400" dirty="0" smtClean="0"/>
            </a:br>
            <a:r>
              <a:rPr lang="en-US" altLang="en-US" sz="2000" dirty="0" smtClean="0"/>
              <a:t>download our mobile app at m.ipi.org</a:t>
            </a:r>
          </a:p>
        </p:txBody>
      </p:sp>
      <p:sp>
        <p:nvSpPr>
          <p:cNvPr id="2052" name="TextBox 1"/>
          <p:cNvSpPr txBox="1">
            <a:spLocks noChangeArrowheads="1"/>
          </p:cNvSpPr>
          <p:nvPr/>
        </p:nvSpPr>
        <p:spPr bwMode="auto">
          <a:xfrm>
            <a:off x="1676400" y="838200"/>
            <a:ext cx="61722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dirty="0" smtClean="0"/>
              <a:t>9</a:t>
            </a:r>
            <a:r>
              <a:rPr lang="en-US" altLang="en-US" sz="2800" baseline="30000" dirty="0" smtClean="0"/>
              <a:t>th</a:t>
            </a:r>
            <a:r>
              <a:rPr lang="en-US" altLang="en-US" sz="2800" dirty="0" smtClean="0"/>
              <a:t> Annual</a:t>
            </a:r>
            <a:endParaRPr lang="en-US" altLang="en-US" sz="2800" dirty="0"/>
          </a:p>
          <a:p>
            <a:pPr algn="ctr" eaLnBrk="1" hangingPunct="1"/>
            <a:r>
              <a:rPr lang="en-US" altLang="en-US" sz="2800" dirty="0" smtClean="0"/>
              <a:t>World IP Day Policy Forum</a:t>
            </a:r>
          </a:p>
          <a:p>
            <a:pPr algn="ctr" eaLnBrk="1" hangingPunct="1"/>
            <a:endParaRPr lang="en-US" altLang="en-US" sz="2800" dirty="0"/>
          </a:p>
          <a:p>
            <a:pPr algn="ctr" eaLnBrk="1" hangingPunct="1"/>
            <a:r>
              <a:rPr lang="en-US" altLang="en-US" sz="2000" dirty="0" smtClean="0"/>
              <a:t>April 24, 2014</a:t>
            </a:r>
            <a:endParaRPr lang="en-US" altLang="en-US" sz="2000" dirty="0"/>
          </a:p>
        </p:txBody>
      </p:sp>
    </p:spTree>
    <p:extLst>
      <p:ext uri="{BB962C8B-B14F-4D97-AF65-F5344CB8AC3E}">
        <p14:creationId xmlns:p14="http://schemas.microsoft.com/office/powerpoint/2010/main" val="3143203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1285</TotalTime>
  <Words>406</Words>
  <Application>Microsoft Office PowerPoint</Application>
  <PresentationFormat>On-screen Show (4:3)</PresentationFormat>
  <Paragraphs>61</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www.ipi.org download our mobile app at m.ipi.org</vt:lpstr>
      <vt:lpstr>PowerPoint Presentation</vt:lpstr>
      <vt:lpstr>PowerPoint Presentation</vt:lpstr>
      <vt:lpstr>Of COURSE Protecting IP Is In Our Self Interest!</vt:lpstr>
      <vt:lpstr>www.ipi.org download our mobile app at m.ipi.org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Giovanetti</dc:creator>
  <cp:lastModifiedBy>Betty Medlock</cp:lastModifiedBy>
  <cp:revision>25</cp:revision>
  <dcterms:created xsi:type="dcterms:W3CDTF">2013-01-15T17:20:10Z</dcterms:created>
  <dcterms:modified xsi:type="dcterms:W3CDTF">2014-05-12T22:32:22Z</dcterms:modified>
</cp:coreProperties>
</file>